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 id="258" r:id="rId3"/>
    <p:sldId id="300" r:id="rId4"/>
    <p:sldId id="259" r:id="rId5"/>
    <p:sldId id="260" r:id="rId6"/>
    <p:sldId id="285" r:id="rId7"/>
    <p:sldId id="262" r:id="rId8"/>
    <p:sldId id="277" r:id="rId9"/>
    <p:sldId id="279" r:id="rId10"/>
    <p:sldId id="270" r:id="rId11"/>
    <p:sldId id="261" r:id="rId12"/>
    <p:sldId id="299" r:id="rId13"/>
    <p:sldId id="307" r:id="rId14"/>
    <p:sldId id="298" r:id="rId15"/>
    <p:sldId id="305" r:id="rId16"/>
    <p:sldId id="306" r:id="rId17"/>
    <p:sldId id="271" r:id="rId18"/>
    <p:sldId id="284" r:id="rId19"/>
    <p:sldId id="297" r:id="rId20"/>
    <p:sldId id="283" r:id="rId21"/>
    <p:sldId id="280" r:id="rId22"/>
    <p:sldId id="272" r:id="rId23"/>
    <p:sldId id="308" r:id="rId24"/>
    <p:sldId id="309" r:id="rId25"/>
    <p:sldId id="292" r:id="rId26"/>
    <p:sldId id="286" r:id="rId27"/>
    <p:sldId id="287" r:id="rId28"/>
    <p:sldId id="273" r:id="rId29"/>
    <p:sldId id="281" r:id="rId30"/>
    <p:sldId id="301" r:id="rId31"/>
    <p:sldId id="304" r:id="rId32"/>
    <p:sldId id="274" r:id="rId33"/>
    <p:sldId id="289" r:id="rId34"/>
    <p:sldId id="288" r:id="rId35"/>
    <p:sldId id="295" r:id="rId36"/>
    <p:sldId id="296" r:id="rId37"/>
    <p:sldId id="275" r:id="rId38"/>
    <p:sldId id="290" r:id="rId39"/>
    <p:sldId id="293" r:id="rId40"/>
    <p:sldId id="268" r:id="rId41"/>
    <p:sldId id="269"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6" d="100"/>
          <a:sy n="56" d="100"/>
        </p:scale>
        <p:origin x="90" y="12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208F40F-982C-4640-A16B-D336EA766B73}" type="datetimeFigureOut">
              <a:rPr lang="en-GB" smtClean="0">
                <a:solidFill>
                  <a:prstClr val="black">
                    <a:tint val="75000"/>
                  </a:prstClr>
                </a:solidFill>
              </a:rPr>
              <a:pPr/>
              <a:t>28/06/2018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A362340-D5DC-47C4-BDD6-FDE6D0220C4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32329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208F40F-982C-4640-A16B-D336EA766B73}" type="datetimeFigureOut">
              <a:rPr lang="en-GB" smtClean="0">
                <a:solidFill>
                  <a:prstClr val="black">
                    <a:tint val="75000"/>
                  </a:prstClr>
                </a:solidFill>
              </a:rPr>
              <a:pPr/>
              <a:t>28/06/2018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A362340-D5DC-47C4-BDD6-FDE6D0220C4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41518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208F40F-982C-4640-A16B-D336EA766B73}" type="datetimeFigureOut">
              <a:rPr lang="en-GB" smtClean="0">
                <a:solidFill>
                  <a:prstClr val="black">
                    <a:tint val="75000"/>
                  </a:prstClr>
                </a:solidFill>
              </a:rPr>
              <a:pPr/>
              <a:t>28/06/2018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A362340-D5DC-47C4-BDD6-FDE6D0220C4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574658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208F40F-982C-4640-A16B-D336EA766B73}" type="datetimeFigureOut">
              <a:rPr lang="en-GB" smtClean="0">
                <a:solidFill>
                  <a:prstClr val="black">
                    <a:tint val="75000"/>
                  </a:prstClr>
                </a:solidFill>
              </a:rPr>
              <a:pPr/>
              <a:t>28/06/2018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A362340-D5DC-47C4-BDD6-FDE6D0220C4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92725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08F40F-982C-4640-A16B-D336EA766B73}" type="datetimeFigureOut">
              <a:rPr lang="en-GB" smtClean="0">
                <a:solidFill>
                  <a:prstClr val="black">
                    <a:tint val="75000"/>
                  </a:prstClr>
                </a:solidFill>
              </a:rPr>
              <a:pPr/>
              <a:t>28/06/2018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A362340-D5DC-47C4-BDD6-FDE6D0220C4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83909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208F40F-982C-4640-A16B-D336EA766B73}" type="datetimeFigureOut">
              <a:rPr lang="en-GB" smtClean="0">
                <a:solidFill>
                  <a:prstClr val="black">
                    <a:tint val="75000"/>
                  </a:prstClr>
                </a:solidFill>
              </a:rPr>
              <a:pPr/>
              <a:t>28/06/2018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2A362340-D5DC-47C4-BDD6-FDE6D0220C4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43496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208F40F-982C-4640-A16B-D336EA766B73}" type="datetimeFigureOut">
              <a:rPr lang="en-GB" smtClean="0">
                <a:solidFill>
                  <a:prstClr val="black">
                    <a:tint val="75000"/>
                  </a:prstClr>
                </a:solidFill>
              </a:rPr>
              <a:pPr/>
              <a:t>28/06/2018</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2A362340-D5DC-47C4-BDD6-FDE6D0220C4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72069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208F40F-982C-4640-A16B-D336EA766B73}" type="datetimeFigureOut">
              <a:rPr lang="en-GB" smtClean="0">
                <a:solidFill>
                  <a:prstClr val="black">
                    <a:tint val="75000"/>
                  </a:prstClr>
                </a:solidFill>
              </a:rPr>
              <a:pPr/>
              <a:t>28/06/2018</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2A362340-D5DC-47C4-BDD6-FDE6D0220C4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88608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08F40F-982C-4640-A16B-D336EA766B73}" type="datetimeFigureOut">
              <a:rPr lang="en-GB" smtClean="0">
                <a:solidFill>
                  <a:prstClr val="black">
                    <a:tint val="75000"/>
                  </a:prstClr>
                </a:solidFill>
              </a:rPr>
              <a:pPr/>
              <a:t>28/06/2018</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2A362340-D5DC-47C4-BDD6-FDE6D0220C4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80889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08F40F-982C-4640-A16B-D336EA766B73}" type="datetimeFigureOut">
              <a:rPr lang="en-GB" smtClean="0">
                <a:solidFill>
                  <a:prstClr val="black">
                    <a:tint val="75000"/>
                  </a:prstClr>
                </a:solidFill>
              </a:rPr>
              <a:pPr/>
              <a:t>28/06/2018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2A362340-D5DC-47C4-BDD6-FDE6D0220C4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5936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08F40F-982C-4640-A16B-D336EA766B73}" type="datetimeFigureOut">
              <a:rPr lang="en-GB" smtClean="0">
                <a:solidFill>
                  <a:prstClr val="black">
                    <a:tint val="75000"/>
                  </a:prstClr>
                </a:solidFill>
              </a:rPr>
              <a:pPr/>
              <a:t>28/06/2018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2A362340-D5DC-47C4-BDD6-FDE6D0220C4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34517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08F40F-982C-4640-A16B-D336EA766B73}" type="datetimeFigureOut">
              <a:rPr lang="en-GB" smtClean="0">
                <a:solidFill>
                  <a:prstClr val="black">
                    <a:tint val="75000"/>
                  </a:prstClr>
                </a:solidFill>
              </a:rPr>
              <a:pPr/>
              <a:t>28/06/2018</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362340-D5DC-47C4-BDD6-FDE6D0220C4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552526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mailto:brexitlawni@qub.ac.uk" TargetMode="External"/><Relationship Id="rId2" Type="http://schemas.openxmlformats.org/officeDocument/2006/relationships/hyperlink" Target="http://www.brexitlawni.or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daniel@caj.org.uk" TargetMode="External"/><Relationship Id="rId3" Type="http://schemas.openxmlformats.org/officeDocument/2006/relationships/hyperlink" Target="mailto:r.oconnell@ulster.ac.uk" TargetMode="External"/><Relationship Id="rId7" Type="http://schemas.openxmlformats.org/officeDocument/2006/relationships/hyperlink" Target="mailto:brian@caj.org.uk" TargetMode="External"/><Relationship Id="rId2" Type="http://schemas.openxmlformats.org/officeDocument/2006/relationships/hyperlink" Target="mailto:c.harvey@qub.ac.uk" TargetMode="External"/><Relationship Id="rId1" Type="http://schemas.openxmlformats.org/officeDocument/2006/relationships/slideLayout" Target="../slideLayouts/slideLayout4.xml"/><Relationship Id="rId6" Type="http://schemas.openxmlformats.org/officeDocument/2006/relationships/hyperlink" Target="mailto:a.l.kramer@qub.ac.uk" TargetMode="External"/><Relationship Id="rId5" Type="http://schemas.openxmlformats.org/officeDocument/2006/relationships/hyperlink" Target="mailto:a.bryson@qub.ac.uk" TargetMode="External"/><Relationship Id="rId4" Type="http://schemas.openxmlformats.org/officeDocument/2006/relationships/hyperlink" Target="mailto:k.mcevoy@qub.ac.uk"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brexitlawni.org/blog/" TargetMode="External"/><Relationship Id="rId2" Type="http://schemas.openxmlformats.org/officeDocument/2006/relationships/hyperlink" Target="https://brexitlawni.org/project-outputs/" TargetMode="External"/><Relationship Id="rId1" Type="http://schemas.openxmlformats.org/officeDocument/2006/relationships/slideLayout" Target="../slideLayouts/slideLayout2.xml"/><Relationship Id="rId5" Type="http://schemas.openxmlformats.org/officeDocument/2006/relationships/hyperlink" Target="https://brexitlawni.org/" TargetMode="External"/><Relationship Id="rId4" Type="http://schemas.openxmlformats.org/officeDocument/2006/relationships/hyperlink" Target="https://twitter.com/BrexitLawNI"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05275" y="1438275"/>
            <a:ext cx="3981450" cy="3981450"/>
          </a:xfrm>
          <a:prstGeom prst="rect">
            <a:avLst/>
          </a:prstGeom>
        </p:spPr>
      </p:pic>
    </p:spTree>
    <p:extLst>
      <p:ext uri="{BB962C8B-B14F-4D97-AF65-F5344CB8AC3E}">
        <p14:creationId xmlns:p14="http://schemas.microsoft.com/office/powerpoint/2010/main" val="41876617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marL="0" indent="0">
              <a:lnSpc>
                <a:spcPct val="100000"/>
              </a:lnSpc>
              <a:spcBef>
                <a:spcPts val="0"/>
              </a:spcBef>
              <a:buNone/>
            </a:pPr>
            <a:r>
              <a:rPr lang="en-GB" b="1" u="sng" dirty="0" smtClean="0"/>
              <a:t>The </a:t>
            </a:r>
            <a:r>
              <a:rPr lang="en-GB" b="1" u="sng" dirty="0"/>
              <a:t>EU and </a:t>
            </a:r>
            <a:r>
              <a:rPr lang="en-GB" b="1" u="sng" dirty="0" smtClean="0"/>
              <a:t>Brexit</a:t>
            </a:r>
            <a:endParaRPr lang="en-GB" u="sng" dirty="0"/>
          </a:p>
          <a:p>
            <a:pPr marL="0" indent="0" algn="just">
              <a:lnSpc>
                <a:spcPct val="100000"/>
              </a:lnSpc>
              <a:spcBef>
                <a:spcPts val="0"/>
              </a:spcBef>
              <a:buNone/>
            </a:pPr>
            <a:endParaRPr lang="en-GB" dirty="0" smtClean="0"/>
          </a:p>
          <a:p>
            <a:pPr marL="0" indent="0" algn="just">
              <a:lnSpc>
                <a:spcPct val="100000"/>
              </a:lnSpc>
              <a:spcBef>
                <a:spcPts val="0"/>
              </a:spcBef>
              <a:buNone/>
            </a:pPr>
            <a:r>
              <a:rPr lang="en-GB" dirty="0" smtClean="0"/>
              <a:t>‘</a:t>
            </a:r>
            <a:r>
              <a:rPr lang="en-GB" b="1" dirty="0" smtClean="0"/>
              <a:t>I </a:t>
            </a:r>
            <a:r>
              <a:rPr lang="en-GB" b="1" dirty="0"/>
              <a:t>couldn’t see any good arising out of a hard Brexit</a:t>
            </a:r>
            <a:r>
              <a:rPr lang="en-GB" dirty="0"/>
              <a:t>, certainly in this part of the world, and that’s a fact. I think whatever we have at the moment, which isn’t much, we will be worse off for a number of reasons. </a:t>
            </a:r>
            <a:r>
              <a:rPr lang="en-GB" b="1" dirty="0"/>
              <a:t>And secondly, I would have thought the EU, you know for all its faults, and there are many, it has done more good than harm, and certainly, I haven’t heard a lot of argument from people about the fact that it is the biggest peace process in the last 50 years, it kept peace in Europe, I haven’t had to go to war, neither have my children</a:t>
            </a:r>
            <a:r>
              <a:rPr lang="en-GB" dirty="0"/>
              <a:t>. You can’t take these things for granted. I hear very little about that aspect of </a:t>
            </a:r>
            <a:r>
              <a:rPr lang="en-GB" dirty="0" smtClean="0"/>
              <a:t>it.’ [</a:t>
            </a:r>
            <a:r>
              <a:rPr lang="en-GB" u="sng" dirty="0" smtClean="0"/>
              <a:t>Enniskillen </a:t>
            </a:r>
            <a:r>
              <a:rPr lang="en-GB" u="sng" dirty="0" err="1" smtClean="0"/>
              <a:t>Townhall</a:t>
            </a:r>
            <a:r>
              <a:rPr lang="en-GB" u="sng" dirty="0" smtClean="0"/>
              <a:t> Respondent</a:t>
            </a:r>
            <a:r>
              <a:rPr lang="en-GB" dirty="0" smtClean="0"/>
              <a:t>]</a:t>
            </a:r>
            <a:endParaRPr lang="en-GB" dirty="0"/>
          </a:p>
          <a:p>
            <a:pPr marL="0" indent="0">
              <a:lnSpc>
                <a:spcPct val="100000"/>
              </a:lnSpc>
              <a:spcBef>
                <a:spcPts val="0"/>
              </a:spcBef>
              <a:buNone/>
            </a:pPr>
            <a:endParaRPr lang="en-GB" u="sng" dirty="0" smtClean="0"/>
          </a:p>
        </p:txBody>
      </p:sp>
    </p:spTree>
    <p:extLst>
      <p:ext uri="{BB962C8B-B14F-4D97-AF65-F5344CB8AC3E}">
        <p14:creationId xmlns:p14="http://schemas.microsoft.com/office/powerpoint/2010/main" val="39063474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marL="0" indent="0">
              <a:lnSpc>
                <a:spcPct val="100000"/>
              </a:lnSpc>
              <a:spcBef>
                <a:spcPts val="0"/>
              </a:spcBef>
              <a:buNone/>
            </a:pPr>
            <a:r>
              <a:rPr lang="en-GB" b="1" u="sng" dirty="0" smtClean="0"/>
              <a:t>Six themes</a:t>
            </a:r>
            <a:endParaRPr lang="en-GB" dirty="0" smtClean="0"/>
          </a:p>
          <a:p>
            <a:pPr marL="0" indent="0">
              <a:lnSpc>
                <a:spcPct val="100000"/>
              </a:lnSpc>
              <a:spcBef>
                <a:spcPts val="0"/>
              </a:spcBef>
              <a:buNone/>
            </a:pPr>
            <a:endParaRPr lang="en-GB" dirty="0" smtClean="0"/>
          </a:p>
          <a:p>
            <a:pPr>
              <a:lnSpc>
                <a:spcPct val="100000"/>
              </a:lnSpc>
              <a:spcBef>
                <a:spcPts val="0"/>
              </a:spcBef>
            </a:pPr>
            <a:r>
              <a:rPr lang="en-GB" dirty="0" smtClean="0"/>
              <a:t>Brexit and the peace process</a:t>
            </a:r>
          </a:p>
          <a:p>
            <a:pPr>
              <a:lnSpc>
                <a:spcPct val="100000"/>
              </a:lnSpc>
              <a:spcBef>
                <a:spcPts val="0"/>
              </a:spcBef>
            </a:pPr>
            <a:endParaRPr lang="en-GB" dirty="0" smtClean="0"/>
          </a:p>
          <a:p>
            <a:pPr>
              <a:lnSpc>
                <a:spcPct val="100000"/>
              </a:lnSpc>
              <a:spcBef>
                <a:spcPts val="0"/>
              </a:spcBef>
            </a:pPr>
            <a:r>
              <a:rPr lang="en-GB" dirty="0" smtClean="0"/>
              <a:t>North-South relations </a:t>
            </a:r>
          </a:p>
          <a:p>
            <a:pPr>
              <a:lnSpc>
                <a:spcPct val="100000"/>
              </a:lnSpc>
              <a:spcBef>
                <a:spcPts val="0"/>
              </a:spcBef>
            </a:pPr>
            <a:endParaRPr lang="en-GB" dirty="0" smtClean="0"/>
          </a:p>
          <a:p>
            <a:pPr>
              <a:lnSpc>
                <a:spcPct val="100000"/>
              </a:lnSpc>
              <a:spcBef>
                <a:spcPts val="0"/>
              </a:spcBef>
            </a:pPr>
            <a:r>
              <a:rPr lang="en-GB" dirty="0" smtClean="0"/>
              <a:t>Border controls and free movement</a:t>
            </a:r>
          </a:p>
          <a:p>
            <a:pPr>
              <a:lnSpc>
                <a:spcPct val="100000"/>
              </a:lnSpc>
              <a:spcBef>
                <a:spcPts val="0"/>
              </a:spcBef>
            </a:pPr>
            <a:endParaRPr lang="en-GB" dirty="0" smtClean="0"/>
          </a:p>
          <a:p>
            <a:pPr>
              <a:lnSpc>
                <a:spcPct val="100000"/>
              </a:lnSpc>
              <a:spcBef>
                <a:spcPts val="0"/>
              </a:spcBef>
            </a:pPr>
            <a:r>
              <a:rPr lang="en-GB" dirty="0" smtClean="0"/>
              <a:t>Xenophobia and racism</a:t>
            </a:r>
          </a:p>
          <a:p>
            <a:pPr>
              <a:lnSpc>
                <a:spcPct val="100000"/>
              </a:lnSpc>
              <a:spcBef>
                <a:spcPts val="0"/>
              </a:spcBef>
            </a:pPr>
            <a:endParaRPr lang="en-GB" dirty="0" smtClean="0"/>
          </a:p>
          <a:p>
            <a:pPr>
              <a:lnSpc>
                <a:spcPct val="100000"/>
              </a:lnSpc>
              <a:spcBef>
                <a:spcPts val="0"/>
              </a:spcBef>
            </a:pPr>
            <a:r>
              <a:rPr lang="en-GB" dirty="0" smtClean="0"/>
              <a:t>Socio-economic rights</a:t>
            </a:r>
          </a:p>
          <a:p>
            <a:pPr>
              <a:lnSpc>
                <a:spcPct val="100000"/>
              </a:lnSpc>
              <a:spcBef>
                <a:spcPts val="0"/>
              </a:spcBef>
            </a:pPr>
            <a:endParaRPr lang="en-GB" dirty="0" smtClean="0"/>
          </a:p>
          <a:p>
            <a:pPr>
              <a:lnSpc>
                <a:spcPct val="100000"/>
              </a:lnSpc>
              <a:spcBef>
                <a:spcPts val="0"/>
              </a:spcBef>
            </a:pPr>
            <a:r>
              <a:rPr lang="en-GB" dirty="0" smtClean="0"/>
              <a:t>Wider human rights and equality issues</a:t>
            </a:r>
            <a:endParaRPr lang="en-GB" dirty="0"/>
          </a:p>
        </p:txBody>
      </p:sp>
    </p:spTree>
    <p:extLst>
      <p:ext uri="{BB962C8B-B14F-4D97-AF65-F5344CB8AC3E}">
        <p14:creationId xmlns:p14="http://schemas.microsoft.com/office/powerpoint/2010/main" val="4011115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marL="0" indent="0">
              <a:lnSpc>
                <a:spcPct val="100000"/>
              </a:lnSpc>
              <a:spcBef>
                <a:spcPts val="0"/>
              </a:spcBef>
              <a:buNone/>
            </a:pPr>
            <a:r>
              <a:rPr lang="en-GB" b="1" u="sng" dirty="0" smtClean="0"/>
              <a:t>Brexit and the peace process</a:t>
            </a:r>
            <a:br>
              <a:rPr lang="en-GB" b="1" u="sng" dirty="0" smtClean="0"/>
            </a:br>
            <a:endParaRPr lang="en-GB" b="1" u="sng" dirty="0" smtClean="0"/>
          </a:p>
          <a:p>
            <a:pPr algn="just">
              <a:lnSpc>
                <a:spcPct val="100000"/>
              </a:lnSpc>
              <a:spcBef>
                <a:spcPts val="0"/>
              </a:spcBef>
              <a:spcAft>
                <a:spcPts val="1200"/>
              </a:spcAft>
            </a:pPr>
            <a:r>
              <a:rPr lang="en-GB" dirty="0" smtClean="0"/>
              <a:t>Concerns that leaving the EU has thrown into sharp relief some of the political and social tensions hitherto mediated by EU membership</a:t>
            </a:r>
          </a:p>
          <a:p>
            <a:pPr algn="just">
              <a:lnSpc>
                <a:spcPct val="100000"/>
              </a:lnSpc>
              <a:spcBef>
                <a:spcPts val="0"/>
              </a:spcBef>
              <a:spcAft>
                <a:spcPts val="1200"/>
              </a:spcAft>
            </a:pPr>
            <a:r>
              <a:rPr lang="en-GB" dirty="0" smtClean="0"/>
              <a:t>For Republicans opposed to the peace process, Brexit is broadly viewed as ideological confirmation of Britain’s imperial attitude to Ireland</a:t>
            </a:r>
          </a:p>
          <a:p>
            <a:pPr algn="just">
              <a:lnSpc>
                <a:spcPct val="100000"/>
              </a:lnSpc>
              <a:spcBef>
                <a:spcPts val="0"/>
              </a:spcBef>
              <a:spcAft>
                <a:spcPts val="1200"/>
              </a:spcAft>
            </a:pPr>
            <a:r>
              <a:rPr lang="en-GB" dirty="0" smtClean="0"/>
              <a:t>Widespread consensus among dissident Republicans that Brexit (and the prospect of a hard border in particular) is a potential mobilising agent for violence and protest but also illegal smuggling activity </a:t>
            </a:r>
          </a:p>
          <a:p>
            <a:pPr algn="just">
              <a:lnSpc>
                <a:spcPct val="100000"/>
              </a:lnSpc>
              <a:spcBef>
                <a:spcPts val="0"/>
              </a:spcBef>
              <a:spcAft>
                <a:spcPts val="1200"/>
              </a:spcAft>
            </a:pPr>
            <a:r>
              <a:rPr lang="en-GB" dirty="0" smtClean="0"/>
              <a:t>Security professionals also identify security risks posed by dissident Republicans </a:t>
            </a:r>
          </a:p>
        </p:txBody>
      </p:sp>
    </p:spTree>
    <p:extLst>
      <p:ext uri="{BB962C8B-B14F-4D97-AF65-F5344CB8AC3E}">
        <p14:creationId xmlns:p14="http://schemas.microsoft.com/office/powerpoint/2010/main" val="15468004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825624"/>
            <a:ext cx="10515600" cy="4798199"/>
          </a:xfrm>
        </p:spPr>
        <p:txBody>
          <a:bodyPr>
            <a:normAutofit fontScale="92500" lnSpcReduction="20000"/>
          </a:bodyPr>
          <a:lstStyle/>
          <a:p>
            <a:pPr marL="0" indent="0">
              <a:lnSpc>
                <a:spcPct val="100000"/>
              </a:lnSpc>
              <a:spcBef>
                <a:spcPts val="0"/>
              </a:spcBef>
              <a:spcAft>
                <a:spcPts val="1200"/>
              </a:spcAft>
              <a:buNone/>
            </a:pPr>
            <a:r>
              <a:rPr lang="en-GB" b="1" u="sng" dirty="0" smtClean="0"/>
              <a:t>Brexit and the peace process</a:t>
            </a:r>
          </a:p>
          <a:p>
            <a:pPr algn="just">
              <a:lnSpc>
                <a:spcPct val="100000"/>
              </a:lnSpc>
              <a:spcBef>
                <a:spcPts val="0"/>
              </a:spcBef>
              <a:spcAft>
                <a:spcPts val="1200"/>
              </a:spcAft>
            </a:pPr>
            <a:r>
              <a:rPr lang="en-GB" dirty="0" smtClean="0"/>
              <a:t>Interviewees have emphasised the importance of the European Arrest Warrant</a:t>
            </a:r>
          </a:p>
          <a:p>
            <a:pPr algn="just">
              <a:lnSpc>
                <a:spcPct val="100000"/>
              </a:lnSpc>
              <a:spcBef>
                <a:spcPts val="0"/>
              </a:spcBef>
              <a:spcAft>
                <a:spcPts val="1200"/>
              </a:spcAft>
            </a:pPr>
            <a:r>
              <a:rPr lang="en-GB" dirty="0" smtClean="0"/>
              <a:t>Security and policing experts interviewed have also stressed importance of Europol and information sharing arrangements with EU for NI</a:t>
            </a:r>
          </a:p>
          <a:p>
            <a:pPr algn="just">
              <a:lnSpc>
                <a:spcPct val="100000"/>
              </a:lnSpc>
              <a:spcBef>
                <a:spcPts val="0"/>
              </a:spcBef>
              <a:spcAft>
                <a:spcPts val="1200"/>
              </a:spcAft>
            </a:pPr>
            <a:r>
              <a:rPr lang="en-GB" dirty="0"/>
              <a:t>It is also viewed as a political opportunity for dissident Republicans and has renewed discussions of Irish unity </a:t>
            </a:r>
            <a:endParaRPr lang="en-GB" dirty="0" smtClean="0"/>
          </a:p>
          <a:p>
            <a:pPr algn="just">
              <a:lnSpc>
                <a:spcPct val="100000"/>
              </a:lnSpc>
              <a:spcBef>
                <a:spcPts val="0"/>
              </a:spcBef>
              <a:spcAft>
                <a:spcPts val="1200"/>
              </a:spcAft>
            </a:pPr>
            <a:r>
              <a:rPr lang="en-GB" dirty="0" smtClean="0"/>
              <a:t>Since the referendum, there has been quite a remarkable shift in prominence of political conversation on possible reunification of Ireland – an issue which had largely been settled as a result of the Belfast/Good Friday Agreement</a:t>
            </a:r>
          </a:p>
          <a:p>
            <a:pPr algn="just">
              <a:lnSpc>
                <a:spcPct val="100000"/>
              </a:lnSpc>
              <a:spcBef>
                <a:spcPts val="0"/>
              </a:spcBef>
              <a:spcAft>
                <a:spcPts val="1200"/>
              </a:spcAft>
            </a:pPr>
            <a:r>
              <a:rPr lang="en-GB" dirty="0" smtClean="0"/>
              <a:t>Emphasis on ramifications for the Belfast/Good Friday Agreement</a:t>
            </a:r>
          </a:p>
        </p:txBody>
      </p:sp>
    </p:spTree>
    <p:extLst>
      <p:ext uri="{BB962C8B-B14F-4D97-AF65-F5344CB8AC3E}">
        <p14:creationId xmlns:p14="http://schemas.microsoft.com/office/powerpoint/2010/main" val="41698584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lnSpc>
                <a:spcPct val="100000"/>
              </a:lnSpc>
              <a:spcBef>
                <a:spcPts val="0"/>
              </a:spcBef>
              <a:buNone/>
            </a:pPr>
            <a:r>
              <a:rPr lang="en-GB" b="1" u="sng" dirty="0" smtClean="0"/>
              <a:t>Brexit and the peace process</a:t>
            </a:r>
          </a:p>
          <a:p>
            <a:pPr marL="0" indent="0" algn="just">
              <a:buNone/>
            </a:pPr>
            <a:r>
              <a:rPr lang="en-GB" dirty="0" smtClean="0"/>
              <a:t>‘It </a:t>
            </a:r>
            <a:r>
              <a:rPr lang="en-GB" dirty="0"/>
              <a:t>has introduced a huge element of tension that has not been around for… maybe twenty, twenty-five or thirty years I </a:t>
            </a:r>
            <a:r>
              <a:rPr lang="en-GB" dirty="0" smtClean="0"/>
              <a:t>think.’ [</a:t>
            </a:r>
            <a:r>
              <a:rPr lang="en-GB" u="sng" dirty="0" smtClean="0"/>
              <a:t>UUP </a:t>
            </a:r>
            <a:r>
              <a:rPr lang="en-GB" u="sng" dirty="0" smtClean="0"/>
              <a:t>MLA</a:t>
            </a:r>
            <a:r>
              <a:rPr lang="en-GB" dirty="0" smtClean="0"/>
              <a:t>]</a:t>
            </a:r>
            <a:endParaRPr lang="en-GB" dirty="0"/>
          </a:p>
          <a:p>
            <a:pPr marL="0" indent="0" algn="just">
              <a:lnSpc>
                <a:spcPct val="100000"/>
              </a:lnSpc>
              <a:spcBef>
                <a:spcPts val="0"/>
              </a:spcBef>
              <a:buNone/>
            </a:pPr>
            <a:endParaRPr lang="en-GB" u="sng" dirty="0" smtClean="0"/>
          </a:p>
          <a:p>
            <a:pPr marL="0" indent="0" algn="just">
              <a:buNone/>
            </a:pPr>
            <a:r>
              <a:rPr lang="en-GB" dirty="0" smtClean="0"/>
              <a:t>‘I </a:t>
            </a:r>
            <a:r>
              <a:rPr lang="en-GB" dirty="0"/>
              <a:t>mean the Good Friday Agreement  is mortally </a:t>
            </a:r>
            <a:r>
              <a:rPr lang="en-GB" dirty="0" smtClean="0"/>
              <a:t>wounded.’ [</a:t>
            </a:r>
            <a:r>
              <a:rPr lang="en-GB" u="sng" dirty="0" smtClean="0"/>
              <a:t>SDLP MLA</a:t>
            </a:r>
            <a:r>
              <a:rPr lang="en-GB" dirty="0" smtClean="0"/>
              <a:t>]</a:t>
            </a:r>
            <a:endParaRPr lang="en-GB" dirty="0"/>
          </a:p>
        </p:txBody>
      </p:sp>
    </p:spTree>
    <p:extLst>
      <p:ext uri="{BB962C8B-B14F-4D97-AF65-F5344CB8AC3E}">
        <p14:creationId xmlns:p14="http://schemas.microsoft.com/office/powerpoint/2010/main" val="5842864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marL="0" indent="0">
              <a:lnSpc>
                <a:spcPct val="100000"/>
              </a:lnSpc>
              <a:spcBef>
                <a:spcPts val="0"/>
              </a:spcBef>
              <a:buNone/>
            </a:pPr>
            <a:r>
              <a:rPr lang="en-GB" b="1" u="sng" dirty="0" smtClean="0"/>
              <a:t>Brexit and the peace process</a:t>
            </a:r>
          </a:p>
          <a:p>
            <a:pPr marL="0" indent="0">
              <a:buNone/>
            </a:pPr>
            <a:endParaRPr lang="en-GB" dirty="0" smtClean="0"/>
          </a:p>
          <a:p>
            <a:pPr marL="0" indent="0" algn="just">
              <a:buNone/>
            </a:pPr>
            <a:r>
              <a:rPr lang="en-GB" dirty="0" smtClean="0"/>
              <a:t>‘</a:t>
            </a:r>
            <a:r>
              <a:rPr lang="en-GB" dirty="0"/>
              <a:t>My sister lives about twelve miles from here, right? On the border. Right beside a memorial, a JCB digger, which these border campaigners have put in place as a permanent reminder to their border road reopening campaign. I could tell you that those people that are twelve miles away, </a:t>
            </a:r>
            <a:r>
              <a:rPr lang="en-GB" b="1" dirty="0"/>
              <a:t>there would be men waiting for a border, for any physical manifestation of a border, or a mobile manifestation of personnel on the border; it would be conflict transformation mark 2. It would be a recipe for pure disaster. And I’m sure that there are non-mainstream republicans that would be waiting for an opportunity that Brexit provides, for an opportunity to strike up again. That’s how dangerous the Brexit argument</a:t>
            </a:r>
            <a:r>
              <a:rPr lang="en-GB" dirty="0"/>
              <a:t> eh places our border communities, that’s my main </a:t>
            </a:r>
            <a:r>
              <a:rPr lang="en-GB" dirty="0" smtClean="0"/>
              <a:t>fear …’ [</a:t>
            </a:r>
            <a:r>
              <a:rPr lang="en-GB" u="sng" dirty="0" smtClean="0"/>
              <a:t>Enniskillen </a:t>
            </a:r>
            <a:r>
              <a:rPr lang="en-GB" u="sng" dirty="0" err="1" smtClean="0"/>
              <a:t>Townhall</a:t>
            </a:r>
            <a:r>
              <a:rPr lang="en-GB" u="sng" dirty="0" smtClean="0"/>
              <a:t> Respondent</a:t>
            </a:r>
            <a:r>
              <a:rPr lang="en-GB" dirty="0" smtClean="0"/>
              <a:t>] </a:t>
            </a:r>
            <a:endParaRPr lang="en-GB" dirty="0"/>
          </a:p>
        </p:txBody>
      </p:sp>
    </p:spTree>
    <p:extLst>
      <p:ext uri="{BB962C8B-B14F-4D97-AF65-F5344CB8AC3E}">
        <p14:creationId xmlns:p14="http://schemas.microsoft.com/office/powerpoint/2010/main" val="35850611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825625"/>
            <a:ext cx="10515600" cy="4821918"/>
          </a:xfrm>
        </p:spPr>
        <p:txBody>
          <a:bodyPr>
            <a:normAutofit fontScale="85000" lnSpcReduction="20000"/>
          </a:bodyPr>
          <a:lstStyle/>
          <a:p>
            <a:pPr marL="0" indent="0">
              <a:lnSpc>
                <a:spcPct val="100000"/>
              </a:lnSpc>
              <a:spcBef>
                <a:spcPts val="0"/>
              </a:spcBef>
              <a:buNone/>
            </a:pPr>
            <a:r>
              <a:rPr lang="en-GB" b="1" u="sng" dirty="0" smtClean="0"/>
              <a:t>Brexit and the peace process</a:t>
            </a:r>
          </a:p>
          <a:p>
            <a:pPr marL="0" indent="0">
              <a:buNone/>
            </a:pPr>
            <a:endParaRPr lang="en-GB" dirty="0" smtClean="0"/>
          </a:p>
          <a:p>
            <a:pPr marL="0" indent="0" algn="just">
              <a:buNone/>
            </a:pPr>
            <a:r>
              <a:rPr lang="en-GB" dirty="0" smtClean="0"/>
              <a:t>‘</a:t>
            </a:r>
            <a:r>
              <a:rPr lang="en-GB" dirty="0"/>
              <a:t>One only has to go, to </a:t>
            </a:r>
            <a:r>
              <a:rPr lang="en-GB" dirty="0" err="1"/>
              <a:t>Portlaoise</a:t>
            </a:r>
            <a:r>
              <a:rPr lang="en-GB" dirty="0"/>
              <a:t> jail today, and see that people have been willing to, young, mainly young men, have been willing to take up violence, and that’s not in the Brexit environment, so you know. Mm, in that </a:t>
            </a:r>
            <a:r>
              <a:rPr lang="en-GB" dirty="0" smtClean="0"/>
              <a:t>context…’ [</a:t>
            </a:r>
            <a:r>
              <a:rPr lang="en-GB" u="sng" dirty="0" smtClean="0"/>
              <a:t>Enniskillen </a:t>
            </a:r>
            <a:r>
              <a:rPr lang="en-GB" u="sng" dirty="0" err="1" smtClean="0"/>
              <a:t>Townhall</a:t>
            </a:r>
            <a:r>
              <a:rPr lang="en-GB" u="sng" dirty="0" smtClean="0"/>
              <a:t> Respondent</a:t>
            </a:r>
            <a:r>
              <a:rPr lang="en-GB" dirty="0" smtClean="0"/>
              <a:t>] </a:t>
            </a:r>
          </a:p>
          <a:p>
            <a:pPr marL="0" indent="0" algn="just">
              <a:buNone/>
            </a:pPr>
            <a:endParaRPr lang="en-GB" dirty="0"/>
          </a:p>
          <a:p>
            <a:pPr marL="0" indent="0" algn="just">
              <a:buNone/>
            </a:pPr>
            <a:r>
              <a:rPr lang="en-GB" dirty="0"/>
              <a:t>‘Brexit was manna from heaven from our perspective.’ </a:t>
            </a:r>
            <a:r>
              <a:rPr lang="en-GB" dirty="0" smtClean="0"/>
              <a:t>[</a:t>
            </a:r>
            <a:r>
              <a:rPr lang="en-GB" u="sng" dirty="0" smtClean="0"/>
              <a:t>Senior Dissident Republican 1</a:t>
            </a:r>
            <a:r>
              <a:rPr lang="en-GB" dirty="0" smtClean="0"/>
              <a:t>]</a:t>
            </a:r>
          </a:p>
          <a:p>
            <a:pPr marL="0" indent="0" algn="just">
              <a:buNone/>
            </a:pPr>
            <a:endParaRPr lang="en-GB" i="1" dirty="0"/>
          </a:p>
          <a:p>
            <a:pPr marL="0" indent="0" algn="just">
              <a:buNone/>
            </a:pPr>
            <a:r>
              <a:rPr lang="en-GB" dirty="0" smtClean="0"/>
              <a:t>‘Brexit </a:t>
            </a:r>
            <a:r>
              <a:rPr lang="en-GB" dirty="0"/>
              <a:t>has the potential to break up the British state… with the inevitable infrastructure of a hard border imminent, this will drive home to the Irish people the partition of our country… and as history teaches us it will inevitably stoke the fires of resistance against British rule in Ireland</a:t>
            </a:r>
            <a:r>
              <a:rPr lang="en-GB" dirty="0" smtClean="0"/>
              <a:t>.’ [</a:t>
            </a:r>
            <a:r>
              <a:rPr lang="en-GB" u="sng" dirty="0" smtClean="0"/>
              <a:t>Senior Dissident Republican 2</a:t>
            </a:r>
            <a:r>
              <a:rPr lang="en-GB" dirty="0" smtClean="0"/>
              <a:t>]</a:t>
            </a:r>
            <a:endParaRPr lang="en-GB" dirty="0"/>
          </a:p>
        </p:txBody>
      </p:sp>
    </p:spTree>
    <p:extLst>
      <p:ext uri="{BB962C8B-B14F-4D97-AF65-F5344CB8AC3E}">
        <p14:creationId xmlns:p14="http://schemas.microsoft.com/office/powerpoint/2010/main" val="25426291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marL="0" indent="0">
              <a:lnSpc>
                <a:spcPct val="100000"/>
              </a:lnSpc>
              <a:spcBef>
                <a:spcPts val="0"/>
              </a:spcBef>
              <a:buNone/>
            </a:pPr>
            <a:r>
              <a:rPr lang="en-GB" b="1" u="sng" dirty="0" smtClean="0"/>
              <a:t>North-South relations</a:t>
            </a:r>
          </a:p>
          <a:p>
            <a:pPr marL="0" indent="0">
              <a:lnSpc>
                <a:spcPct val="100000"/>
              </a:lnSpc>
              <a:spcBef>
                <a:spcPts val="0"/>
              </a:spcBef>
              <a:buNone/>
            </a:pPr>
            <a:endParaRPr lang="en-GB" b="1" u="sng" dirty="0" smtClean="0"/>
          </a:p>
          <a:p>
            <a:pPr algn="just">
              <a:lnSpc>
                <a:spcPct val="100000"/>
              </a:lnSpc>
              <a:spcBef>
                <a:spcPts val="0"/>
              </a:spcBef>
            </a:pPr>
            <a:r>
              <a:rPr lang="en-GB" dirty="0" smtClean="0"/>
              <a:t>The clear majority of those we engaged with believe the EU framework has played a supportive role in North-South cooperation</a:t>
            </a:r>
          </a:p>
          <a:p>
            <a:pPr marL="0" indent="0" algn="just">
              <a:lnSpc>
                <a:spcPct val="100000"/>
              </a:lnSpc>
              <a:spcBef>
                <a:spcPts val="0"/>
              </a:spcBef>
              <a:buNone/>
            </a:pPr>
            <a:endParaRPr lang="en-GB" dirty="0" smtClean="0"/>
          </a:p>
          <a:p>
            <a:pPr algn="just">
              <a:lnSpc>
                <a:spcPct val="100000"/>
              </a:lnSpc>
              <a:spcBef>
                <a:spcPts val="0"/>
              </a:spcBef>
            </a:pPr>
            <a:r>
              <a:rPr lang="en-GB" dirty="0" smtClean="0"/>
              <a:t>There is wide concern throughout Northern Ireland about the impact of Brexit on current and future North-South relations</a:t>
            </a:r>
          </a:p>
          <a:p>
            <a:pPr marL="0" indent="0" algn="just">
              <a:lnSpc>
                <a:spcPct val="100000"/>
              </a:lnSpc>
              <a:spcBef>
                <a:spcPts val="0"/>
              </a:spcBef>
              <a:buNone/>
            </a:pPr>
            <a:endParaRPr lang="en-GB" dirty="0" smtClean="0"/>
          </a:p>
          <a:p>
            <a:pPr algn="just">
              <a:lnSpc>
                <a:spcPct val="100000"/>
              </a:lnSpc>
              <a:spcBef>
                <a:spcPts val="0"/>
              </a:spcBef>
            </a:pPr>
            <a:r>
              <a:rPr lang="en-GB" dirty="0" smtClean="0"/>
              <a:t>Familiar themes emerging from the interviews and stakeholder meetings included anxiety about the re-emergence of a hard border, deteriorating North-South relationships and the practical problems that Brexit will bring (for example, for cross border workers)</a:t>
            </a:r>
            <a:endParaRPr lang="en-GB" dirty="0"/>
          </a:p>
          <a:p>
            <a:pPr marL="0" indent="0">
              <a:lnSpc>
                <a:spcPct val="100000"/>
              </a:lnSpc>
              <a:spcBef>
                <a:spcPts val="0"/>
              </a:spcBef>
              <a:buNone/>
            </a:pPr>
            <a:endParaRPr lang="en-GB" u="sng" dirty="0" smtClean="0"/>
          </a:p>
          <a:p>
            <a:pPr marL="0" indent="0">
              <a:lnSpc>
                <a:spcPct val="100000"/>
              </a:lnSpc>
              <a:spcBef>
                <a:spcPts val="0"/>
              </a:spcBef>
              <a:buNone/>
            </a:pPr>
            <a:endParaRPr lang="en-GB" u="sng" dirty="0" smtClean="0"/>
          </a:p>
        </p:txBody>
      </p:sp>
    </p:spTree>
    <p:extLst>
      <p:ext uri="{BB962C8B-B14F-4D97-AF65-F5344CB8AC3E}">
        <p14:creationId xmlns:p14="http://schemas.microsoft.com/office/powerpoint/2010/main" val="19527622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marL="0" indent="0">
              <a:lnSpc>
                <a:spcPct val="100000"/>
              </a:lnSpc>
              <a:spcBef>
                <a:spcPts val="0"/>
              </a:spcBef>
              <a:buNone/>
            </a:pPr>
            <a:r>
              <a:rPr lang="en-GB" b="1" u="sng" dirty="0" smtClean="0"/>
              <a:t>North-South relations</a:t>
            </a:r>
          </a:p>
          <a:p>
            <a:pPr marL="0" indent="0">
              <a:lnSpc>
                <a:spcPct val="100000"/>
              </a:lnSpc>
              <a:spcBef>
                <a:spcPts val="0"/>
              </a:spcBef>
              <a:buNone/>
            </a:pPr>
            <a:endParaRPr lang="en-GB" u="sng" dirty="0"/>
          </a:p>
          <a:p>
            <a:pPr algn="just">
              <a:lnSpc>
                <a:spcPct val="100000"/>
              </a:lnSpc>
              <a:spcBef>
                <a:spcPts val="0"/>
              </a:spcBef>
            </a:pPr>
            <a:r>
              <a:rPr lang="en-GB" dirty="0" smtClean="0"/>
              <a:t>We heard many practical examples of successful North-South cooperation facilitated by EU membership, including the supportive role of EU funding</a:t>
            </a:r>
          </a:p>
          <a:p>
            <a:pPr marL="0" indent="0" algn="just">
              <a:lnSpc>
                <a:spcPct val="100000"/>
              </a:lnSpc>
              <a:spcBef>
                <a:spcPts val="0"/>
              </a:spcBef>
              <a:buNone/>
            </a:pPr>
            <a:endParaRPr lang="en-GB" dirty="0"/>
          </a:p>
          <a:p>
            <a:pPr algn="just">
              <a:lnSpc>
                <a:spcPct val="100000"/>
              </a:lnSpc>
              <a:spcBef>
                <a:spcPts val="0"/>
              </a:spcBef>
            </a:pPr>
            <a:r>
              <a:rPr lang="en-GB" dirty="0" smtClean="0"/>
              <a:t>The Belfast/Good Friday Agreement mechanisms were proposed by a number of participants as one solution to post-Brexit problems and as a reason for the better relations since 1998 – but a sense these have been underused thus far</a:t>
            </a:r>
          </a:p>
          <a:p>
            <a:pPr algn="just">
              <a:lnSpc>
                <a:spcPct val="100000"/>
              </a:lnSpc>
              <a:spcBef>
                <a:spcPts val="0"/>
              </a:spcBef>
            </a:pPr>
            <a:endParaRPr lang="en-GB" dirty="0"/>
          </a:p>
          <a:p>
            <a:pPr algn="just">
              <a:lnSpc>
                <a:spcPct val="100000"/>
              </a:lnSpc>
              <a:spcBef>
                <a:spcPts val="0"/>
              </a:spcBef>
            </a:pPr>
            <a:r>
              <a:rPr lang="en-GB" dirty="0" smtClean="0"/>
              <a:t>We noted throughout our project increasing reference to Irish unity and the prospects of a ‘border poll’ (reunification as a way of remaining within the EU is becoming a mainstream discussion in Northern Ireland)</a:t>
            </a:r>
          </a:p>
          <a:p>
            <a:pPr marL="0" indent="0">
              <a:lnSpc>
                <a:spcPct val="100000"/>
              </a:lnSpc>
              <a:spcBef>
                <a:spcPts val="0"/>
              </a:spcBef>
              <a:buNone/>
            </a:pPr>
            <a:endParaRPr lang="en-GB" u="sng" dirty="0" smtClean="0"/>
          </a:p>
          <a:p>
            <a:pPr marL="0" indent="0">
              <a:lnSpc>
                <a:spcPct val="100000"/>
              </a:lnSpc>
              <a:spcBef>
                <a:spcPts val="0"/>
              </a:spcBef>
              <a:buNone/>
            </a:pPr>
            <a:endParaRPr lang="en-GB" u="sng" dirty="0" smtClean="0"/>
          </a:p>
          <a:p>
            <a:pPr marL="0" indent="0">
              <a:lnSpc>
                <a:spcPct val="100000"/>
              </a:lnSpc>
              <a:spcBef>
                <a:spcPts val="0"/>
              </a:spcBef>
              <a:buNone/>
            </a:pPr>
            <a:endParaRPr lang="en-GB" u="sng" dirty="0" smtClean="0"/>
          </a:p>
        </p:txBody>
      </p:sp>
    </p:spTree>
    <p:extLst>
      <p:ext uri="{BB962C8B-B14F-4D97-AF65-F5344CB8AC3E}">
        <p14:creationId xmlns:p14="http://schemas.microsoft.com/office/powerpoint/2010/main" val="33918249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marL="0" indent="0">
              <a:lnSpc>
                <a:spcPct val="100000"/>
              </a:lnSpc>
              <a:spcBef>
                <a:spcPts val="0"/>
              </a:spcBef>
              <a:buNone/>
            </a:pPr>
            <a:r>
              <a:rPr lang="en-GB" b="1" u="sng" dirty="0" smtClean="0"/>
              <a:t>North-South relations</a:t>
            </a:r>
            <a:br>
              <a:rPr lang="en-GB" b="1" u="sng" dirty="0" smtClean="0"/>
            </a:br>
            <a:endParaRPr lang="en-GB" b="1" u="sng" dirty="0" smtClean="0"/>
          </a:p>
          <a:p>
            <a:pPr marL="0" indent="0" algn="just">
              <a:lnSpc>
                <a:spcPct val="100000"/>
              </a:lnSpc>
              <a:spcBef>
                <a:spcPts val="0"/>
              </a:spcBef>
              <a:buNone/>
            </a:pPr>
            <a:r>
              <a:rPr lang="en-GB" dirty="0" smtClean="0"/>
              <a:t>‘… </a:t>
            </a:r>
            <a:r>
              <a:rPr lang="en-GB" dirty="0"/>
              <a:t>how many journeys are there across the border to work, to school, to college, to receive hospital treatment, what does it mean for </a:t>
            </a:r>
            <a:r>
              <a:rPr lang="en-GB" dirty="0" err="1"/>
              <a:t>Altnagelvin</a:t>
            </a:r>
            <a:r>
              <a:rPr lang="en-GB" dirty="0"/>
              <a:t> Cancer Centre?... What does it mean for the Children’s Heart Unit in Dublin? What does it mean for the Autism Centre? And I’m not saying that any of those are a panic, I’m just saying that those are things we have to figure out</a:t>
            </a:r>
            <a:r>
              <a:rPr lang="en-GB" dirty="0" smtClean="0"/>
              <a:t>.’ [</a:t>
            </a:r>
            <a:r>
              <a:rPr lang="en-GB" u="sng" dirty="0" smtClean="0"/>
              <a:t>Anonymous Interviewee</a:t>
            </a:r>
            <a:r>
              <a:rPr lang="en-GB" dirty="0" smtClean="0"/>
              <a:t>]</a:t>
            </a:r>
          </a:p>
          <a:p>
            <a:pPr marL="0" indent="0" algn="just">
              <a:lnSpc>
                <a:spcPct val="100000"/>
              </a:lnSpc>
              <a:spcBef>
                <a:spcPts val="0"/>
              </a:spcBef>
              <a:buNone/>
            </a:pPr>
            <a:endParaRPr lang="en-GB" u="sng" dirty="0"/>
          </a:p>
          <a:p>
            <a:pPr marL="0" indent="0" algn="just">
              <a:lnSpc>
                <a:spcPct val="100000"/>
              </a:lnSpc>
              <a:spcBef>
                <a:spcPts val="0"/>
              </a:spcBef>
              <a:buNone/>
            </a:pPr>
            <a:r>
              <a:rPr lang="en-GB" dirty="0" smtClean="0"/>
              <a:t>‘… </a:t>
            </a:r>
            <a:r>
              <a:rPr lang="en-GB" dirty="0"/>
              <a:t>it has injected … a severe tension that wasn’t there and the warming up of relationships … stopped after that but just any potential mellowing between unionism and Dublin has been </a:t>
            </a:r>
            <a:r>
              <a:rPr lang="en-GB" dirty="0" smtClean="0"/>
              <a:t>jeopardised …’ [</a:t>
            </a:r>
            <a:r>
              <a:rPr lang="en-GB" u="sng" dirty="0" smtClean="0"/>
              <a:t>SDLP MLA</a:t>
            </a:r>
            <a:r>
              <a:rPr lang="en-GB" dirty="0" smtClean="0"/>
              <a:t>]</a:t>
            </a:r>
            <a:endParaRPr lang="en-GB" dirty="0"/>
          </a:p>
          <a:p>
            <a:pPr marL="0" indent="0" algn="just">
              <a:lnSpc>
                <a:spcPct val="100000"/>
              </a:lnSpc>
              <a:spcBef>
                <a:spcPts val="0"/>
              </a:spcBef>
              <a:buNone/>
            </a:pPr>
            <a:endParaRPr lang="en-GB" u="sng" dirty="0" smtClean="0"/>
          </a:p>
        </p:txBody>
      </p:sp>
    </p:spTree>
    <p:extLst>
      <p:ext uri="{BB962C8B-B14F-4D97-AF65-F5344CB8AC3E}">
        <p14:creationId xmlns:p14="http://schemas.microsoft.com/office/powerpoint/2010/main" val="1535055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lgn="ctr">
              <a:buNone/>
            </a:pPr>
            <a:r>
              <a:rPr lang="en-GB" sz="4400" b="1" i="1" dirty="0" smtClean="0"/>
              <a:t>Brexit and Northern Ireland: The Constitutional, Conflict Transformation, Human Rights and Equality Consequences</a:t>
            </a:r>
          </a:p>
          <a:p>
            <a:pPr marL="0" indent="0" algn="ctr">
              <a:buNone/>
            </a:pPr>
            <a:endParaRPr lang="en-GB" sz="4400" i="1" dirty="0"/>
          </a:p>
          <a:p>
            <a:pPr marL="0" indent="0" algn="ctr">
              <a:buNone/>
            </a:pPr>
            <a:endParaRPr lang="en-GB" sz="4400" i="1" dirty="0"/>
          </a:p>
        </p:txBody>
      </p:sp>
      <p:pic>
        <p:nvPicPr>
          <p:cNvPr id="45" name="Picture 44"/>
          <p:cNvPicPr>
            <a:picLocks noChangeAspect="1"/>
          </p:cNvPicPr>
          <p:nvPr/>
        </p:nvPicPr>
        <p:blipFill>
          <a:blip r:embed="rId2"/>
          <a:stretch>
            <a:fillRect/>
          </a:stretch>
        </p:blipFill>
        <p:spPr>
          <a:xfrm>
            <a:off x="1721709" y="4044778"/>
            <a:ext cx="8435546" cy="2132184"/>
          </a:xfrm>
          <a:prstGeom prst="rect">
            <a:avLst/>
          </a:prstGeom>
        </p:spPr>
      </p:pic>
    </p:spTree>
    <p:extLst>
      <p:ext uri="{BB962C8B-B14F-4D97-AF65-F5344CB8AC3E}">
        <p14:creationId xmlns:p14="http://schemas.microsoft.com/office/powerpoint/2010/main" val="29450906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lnSpc>
                <a:spcPct val="100000"/>
              </a:lnSpc>
              <a:spcBef>
                <a:spcPts val="0"/>
              </a:spcBef>
              <a:buNone/>
            </a:pPr>
            <a:r>
              <a:rPr lang="en-GB" b="1" u="sng" dirty="0" smtClean="0"/>
              <a:t>North-South relations</a:t>
            </a:r>
            <a:br>
              <a:rPr lang="en-GB" b="1" u="sng" dirty="0" smtClean="0"/>
            </a:br>
            <a:endParaRPr lang="en-GB" b="1" u="sng" dirty="0" smtClean="0"/>
          </a:p>
          <a:p>
            <a:pPr marL="0" indent="0" algn="just">
              <a:lnSpc>
                <a:spcPct val="100000"/>
              </a:lnSpc>
              <a:spcBef>
                <a:spcPts val="0"/>
              </a:spcBef>
              <a:buNone/>
            </a:pPr>
            <a:r>
              <a:rPr lang="en-GB" dirty="0" smtClean="0"/>
              <a:t>‘So </a:t>
            </a:r>
            <a:r>
              <a:rPr lang="en-GB" dirty="0"/>
              <a:t>there’s just all-Ireland, it’s there, it’s happening, the all-Ireland economy, communication, relationship, has been there and is built on, and what Brexit is going to do is just going to, not just undermine all of that but damage the entire island and the services that people get. It is unforgiving</a:t>
            </a:r>
            <a:r>
              <a:rPr lang="en-GB" dirty="0" smtClean="0"/>
              <a:t>.’ [</a:t>
            </a:r>
            <a:r>
              <a:rPr lang="en-GB" u="sng" dirty="0" smtClean="0"/>
              <a:t>Sinn Féin MEP</a:t>
            </a:r>
            <a:r>
              <a:rPr lang="en-GB" dirty="0" smtClean="0"/>
              <a:t>]</a:t>
            </a:r>
            <a:endParaRPr lang="en-GB" dirty="0"/>
          </a:p>
          <a:p>
            <a:pPr marL="0" indent="0">
              <a:lnSpc>
                <a:spcPct val="100000"/>
              </a:lnSpc>
              <a:spcBef>
                <a:spcPts val="0"/>
              </a:spcBef>
              <a:buNone/>
            </a:pPr>
            <a:endParaRPr lang="en-GB" u="sng" dirty="0" smtClean="0"/>
          </a:p>
        </p:txBody>
      </p:sp>
    </p:spTree>
    <p:extLst>
      <p:ext uri="{BB962C8B-B14F-4D97-AF65-F5344CB8AC3E}">
        <p14:creationId xmlns:p14="http://schemas.microsoft.com/office/powerpoint/2010/main" val="19519842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marL="0" indent="0">
              <a:lnSpc>
                <a:spcPct val="100000"/>
              </a:lnSpc>
              <a:spcBef>
                <a:spcPts val="0"/>
              </a:spcBef>
              <a:buNone/>
            </a:pPr>
            <a:r>
              <a:rPr lang="en-GB" b="1" u="sng" dirty="0" smtClean="0"/>
              <a:t>North-South relations</a:t>
            </a:r>
          </a:p>
          <a:p>
            <a:pPr marL="0" indent="0" algn="just">
              <a:lnSpc>
                <a:spcPct val="100000"/>
              </a:lnSpc>
              <a:spcBef>
                <a:spcPts val="0"/>
              </a:spcBef>
              <a:buNone/>
            </a:pPr>
            <a:r>
              <a:rPr lang="en-GB" dirty="0" smtClean="0"/>
              <a:t/>
            </a:r>
            <a:br>
              <a:rPr lang="en-GB" dirty="0" smtClean="0"/>
            </a:br>
            <a:r>
              <a:rPr lang="en-GB" dirty="0" smtClean="0"/>
              <a:t>‘I </a:t>
            </a:r>
            <a:r>
              <a:rPr lang="en-GB" dirty="0"/>
              <a:t>think largely </a:t>
            </a:r>
            <a:r>
              <a:rPr lang="en-GB" dirty="0" smtClean="0"/>
              <a:t>though … a secondary … that </a:t>
            </a:r>
            <a:r>
              <a:rPr lang="en-GB" dirty="0"/>
              <a:t>what has advanced North-South relations has been the development of relationships since the establishment of devolution and an increased awareness that this </a:t>
            </a:r>
            <a:r>
              <a:rPr lang="en-GB" dirty="0" smtClean="0"/>
              <a:t>[is] actually </a:t>
            </a:r>
            <a:r>
              <a:rPr lang="en-GB" dirty="0"/>
              <a:t>quite a small island and it’s to the benefit of both Belfast and Dublin that they work together, I think that realisation would exist whether or not we were in the European Union so in that sense I think its secondary. Its of secondary importance. What is of primary importance is the fact that politicians North and South realise the benefits of cooperating together</a:t>
            </a:r>
            <a:r>
              <a:rPr lang="en-GB" dirty="0" smtClean="0"/>
              <a:t>.’ [</a:t>
            </a:r>
            <a:r>
              <a:rPr lang="en-GB" u="sng" dirty="0" smtClean="0"/>
              <a:t>DUP MLA</a:t>
            </a:r>
            <a:r>
              <a:rPr lang="en-GB" dirty="0" smtClean="0"/>
              <a:t>]</a:t>
            </a:r>
            <a:endParaRPr lang="en-GB" u="sng" dirty="0" smtClean="0"/>
          </a:p>
        </p:txBody>
      </p:sp>
    </p:spTree>
    <p:extLst>
      <p:ext uri="{BB962C8B-B14F-4D97-AF65-F5344CB8AC3E}">
        <p14:creationId xmlns:p14="http://schemas.microsoft.com/office/powerpoint/2010/main" val="13055200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marL="0" indent="0">
              <a:lnSpc>
                <a:spcPct val="100000"/>
              </a:lnSpc>
              <a:spcBef>
                <a:spcPts val="0"/>
              </a:spcBef>
              <a:buNone/>
            </a:pPr>
            <a:r>
              <a:rPr lang="en-GB" b="1" u="sng" dirty="0"/>
              <a:t>Border controls and free </a:t>
            </a:r>
            <a:r>
              <a:rPr lang="en-GB" b="1" u="sng" dirty="0" smtClean="0"/>
              <a:t>movement</a:t>
            </a:r>
            <a:br>
              <a:rPr lang="en-GB" b="1" u="sng" dirty="0" smtClean="0"/>
            </a:br>
            <a:endParaRPr lang="en-GB" sz="2400" b="1" u="sng" dirty="0" smtClean="0"/>
          </a:p>
          <a:p>
            <a:pPr algn="just">
              <a:lnSpc>
                <a:spcPct val="100000"/>
              </a:lnSpc>
              <a:spcBef>
                <a:spcPts val="0"/>
              </a:spcBef>
              <a:spcAft>
                <a:spcPts val="1200"/>
              </a:spcAft>
            </a:pPr>
            <a:r>
              <a:rPr lang="en-GB" dirty="0"/>
              <a:t>Movement of people has been a marginal issue in </a:t>
            </a:r>
            <a:r>
              <a:rPr lang="en-GB" dirty="0" smtClean="0"/>
              <a:t>discourse </a:t>
            </a:r>
            <a:r>
              <a:rPr lang="en-GB" dirty="0"/>
              <a:t>on ‘the border’ </a:t>
            </a:r>
            <a:endParaRPr lang="en-GB" dirty="0" smtClean="0"/>
          </a:p>
          <a:p>
            <a:pPr algn="just">
              <a:lnSpc>
                <a:spcPct val="100000"/>
              </a:lnSpc>
              <a:spcBef>
                <a:spcPts val="0"/>
              </a:spcBef>
              <a:spcAft>
                <a:spcPts val="1200"/>
              </a:spcAft>
            </a:pPr>
            <a:r>
              <a:rPr lang="en-GB" dirty="0" smtClean="0"/>
              <a:t>There </a:t>
            </a:r>
            <a:r>
              <a:rPr lang="en-GB" dirty="0"/>
              <a:t>is a lack of transparency in relation to </a:t>
            </a:r>
            <a:r>
              <a:rPr lang="en-GB" dirty="0" smtClean="0"/>
              <a:t>post-Brexit </a:t>
            </a:r>
            <a:r>
              <a:rPr lang="en-GB" dirty="0"/>
              <a:t>planning for both CTA and internal immigration controls in Northern Ireland. </a:t>
            </a:r>
            <a:endParaRPr lang="en-GB" dirty="0" smtClean="0"/>
          </a:p>
          <a:p>
            <a:pPr algn="just">
              <a:lnSpc>
                <a:spcPct val="100000"/>
              </a:lnSpc>
              <a:spcBef>
                <a:spcPts val="0"/>
              </a:spcBef>
              <a:spcAft>
                <a:spcPts val="1200"/>
              </a:spcAft>
            </a:pPr>
            <a:r>
              <a:rPr lang="en-GB" dirty="0" smtClean="0"/>
              <a:t>There is a </a:t>
            </a:r>
            <a:r>
              <a:rPr lang="en-GB" dirty="0"/>
              <a:t>lack of clarity </a:t>
            </a:r>
            <a:r>
              <a:rPr lang="en-GB" dirty="0" smtClean="0"/>
              <a:t>as </a:t>
            </a:r>
            <a:r>
              <a:rPr lang="en-GB" dirty="0"/>
              <a:t>to what ‘non routine’ controls in the CTA will look like with concerns that there will be a resultant increase in selective checks that target persons on the basis of skin colour or other ethnic indicators – the form of discrimination known as racial </a:t>
            </a:r>
            <a:r>
              <a:rPr lang="en-GB" dirty="0" smtClean="0"/>
              <a:t>profiling </a:t>
            </a:r>
            <a:endParaRPr lang="en-GB" dirty="0"/>
          </a:p>
          <a:p>
            <a:pPr>
              <a:lnSpc>
                <a:spcPct val="100000"/>
              </a:lnSpc>
              <a:spcBef>
                <a:spcPts val="0"/>
              </a:spcBef>
            </a:pPr>
            <a:endParaRPr lang="en-GB" u="sng" dirty="0"/>
          </a:p>
        </p:txBody>
      </p:sp>
    </p:spTree>
    <p:extLst>
      <p:ext uri="{BB962C8B-B14F-4D97-AF65-F5344CB8AC3E}">
        <p14:creationId xmlns:p14="http://schemas.microsoft.com/office/powerpoint/2010/main" val="702567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lnSpc>
                <a:spcPct val="100000"/>
              </a:lnSpc>
              <a:spcBef>
                <a:spcPts val="0"/>
              </a:spcBef>
              <a:buNone/>
            </a:pPr>
            <a:r>
              <a:rPr lang="en-GB" b="1" u="sng" dirty="0"/>
              <a:t>Border controls and free </a:t>
            </a:r>
            <a:r>
              <a:rPr lang="en-GB" b="1" u="sng" dirty="0" smtClean="0"/>
              <a:t>movement</a:t>
            </a:r>
          </a:p>
          <a:p>
            <a:pPr marL="0" indent="0" algn="just">
              <a:buNone/>
            </a:pPr>
            <a:r>
              <a:rPr lang="en-GB" sz="2400" dirty="0" smtClean="0"/>
              <a:t>‘I </a:t>
            </a:r>
            <a:r>
              <a:rPr lang="en-GB" sz="2400" dirty="0"/>
              <a:t>am very happy to reinforce the clear statement that there can be no racial profiling at a border, whether it be routine, quixotic or even accidental. That cannot be the policy or the direction; there cannot be even a hint of that going on at the border…There will be no checks whatever for journeys across the land border between Ireland and Northern Ireland, nor between Northern Ireland and Great Britain</a:t>
            </a:r>
            <a:r>
              <a:rPr lang="en-GB" sz="2400" dirty="0" smtClean="0"/>
              <a:t>.’ </a:t>
            </a:r>
          </a:p>
          <a:p>
            <a:pPr marL="0" indent="0" algn="just">
              <a:buNone/>
            </a:pPr>
            <a:r>
              <a:rPr lang="en-GB" sz="2000" dirty="0" smtClean="0"/>
              <a:t>[</a:t>
            </a:r>
            <a:r>
              <a:rPr lang="en-GB" sz="2000" u="sng" dirty="0" smtClean="0"/>
              <a:t>Minister </a:t>
            </a:r>
            <a:r>
              <a:rPr lang="en-GB" sz="2000" u="sng" dirty="0"/>
              <a:t>Lord Duncan of </a:t>
            </a:r>
            <a:r>
              <a:rPr lang="en-GB" sz="2000" u="sng" dirty="0" err="1"/>
              <a:t>Springbank</a:t>
            </a:r>
            <a:r>
              <a:rPr lang="en-GB" sz="2000" u="sng" dirty="0"/>
              <a:t> in response to an amendment to EU (Withdrawal</a:t>
            </a:r>
            <a:r>
              <a:rPr lang="en-GB" sz="2000" u="sng"/>
              <a:t>) </a:t>
            </a:r>
            <a:r>
              <a:rPr lang="en-GB" sz="2000" u="sng" smtClean="0"/>
              <a:t>Act</a:t>
            </a:r>
            <a:r>
              <a:rPr lang="en-GB" sz="2000" u="sng" smtClean="0"/>
              <a:t> </a:t>
            </a:r>
            <a:r>
              <a:rPr lang="en-GB" sz="2000" u="sng" dirty="0"/>
              <a:t>from Baroness Kennedy of the </a:t>
            </a:r>
            <a:r>
              <a:rPr lang="en-GB" sz="2000" u="sng" dirty="0" err="1"/>
              <a:t>Shaws</a:t>
            </a:r>
            <a:r>
              <a:rPr lang="en-GB" sz="2000" u="sng" dirty="0"/>
              <a:t>  </a:t>
            </a:r>
            <a:r>
              <a:rPr lang="en-GB" sz="2000" u="sng" dirty="0" smtClean="0"/>
              <a:t>(HL </a:t>
            </a:r>
            <a:r>
              <a:rPr lang="en-GB" sz="2000" u="sng" dirty="0"/>
              <a:t>Hansard 25 April 2018, </a:t>
            </a:r>
            <a:r>
              <a:rPr lang="en-GB" sz="2000" u="sng" dirty="0" err="1"/>
              <a:t>clm</a:t>
            </a:r>
            <a:r>
              <a:rPr lang="en-GB" sz="2000" u="sng" dirty="0"/>
              <a:t> </a:t>
            </a:r>
            <a:r>
              <a:rPr lang="en-GB" sz="2000" u="sng" dirty="0" smtClean="0"/>
              <a:t>1609)]</a:t>
            </a:r>
            <a:endParaRPr lang="en-GB" sz="2000" u="sng" dirty="0"/>
          </a:p>
          <a:p>
            <a:pPr marL="0" indent="0">
              <a:lnSpc>
                <a:spcPct val="100000"/>
              </a:lnSpc>
              <a:spcBef>
                <a:spcPts val="0"/>
              </a:spcBef>
              <a:buNone/>
            </a:pPr>
            <a:endParaRPr lang="en-GB" b="1" u="sng" dirty="0" smtClean="0"/>
          </a:p>
        </p:txBody>
      </p:sp>
    </p:spTree>
    <p:extLst>
      <p:ext uri="{BB962C8B-B14F-4D97-AF65-F5344CB8AC3E}">
        <p14:creationId xmlns:p14="http://schemas.microsoft.com/office/powerpoint/2010/main" val="28795305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a:bodyPr>
          <a:lstStyle/>
          <a:p>
            <a:pPr marL="0" indent="0">
              <a:lnSpc>
                <a:spcPct val="100000"/>
              </a:lnSpc>
              <a:spcBef>
                <a:spcPts val="0"/>
              </a:spcBef>
              <a:buNone/>
            </a:pPr>
            <a:r>
              <a:rPr lang="en-GB" b="1" u="sng" dirty="0"/>
              <a:t>Border controls and free </a:t>
            </a:r>
            <a:r>
              <a:rPr lang="en-GB" b="1" u="sng" dirty="0" smtClean="0"/>
              <a:t>movement</a:t>
            </a:r>
          </a:p>
          <a:p>
            <a:pPr marL="0" indent="0" algn="just">
              <a:buNone/>
            </a:pPr>
            <a:r>
              <a:rPr lang="en-GB" b="1" dirty="0" smtClean="0"/>
              <a:t>‘I </a:t>
            </a:r>
            <a:r>
              <a:rPr lang="en-GB" b="1" dirty="0"/>
              <a:t>was queuing with approximately 15-20 people to board the boat. I was the only black person in the queue that I could see</a:t>
            </a:r>
            <a:r>
              <a:rPr lang="en-GB" dirty="0"/>
              <a:t>… I passed through the check-in area …and was called to the side by one of the officers who were present, immigration or police. </a:t>
            </a:r>
            <a:r>
              <a:rPr lang="en-GB" b="1" dirty="0"/>
              <a:t>I remember clearly that I was asked to produce my passport</a:t>
            </a:r>
            <a:r>
              <a:rPr lang="en-GB" dirty="0" smtClean="0"/>
              <a:t>…’ </a:t>
            </a:r>
            <a:r>
              <a:rPr lang="en-GB" u="sng" dirty="0" smtClean="0"/>
              <a:t>[passenger </a:t>
            </a:r>
            <a:r>
              <a:rPr lang="en-GB" u="sng" dirty="0"/>
              <a:t>on ferry on same </a:t>
            </a:r>
            <a:r>
              <a:rPr lang="en-GB" u="sng" dirty="0" smtClean="0"/>
              <a:t>day</a:t>
            </a:r>
            <a:r>
              <a:rPr lang="en-GB" dirty="0" smtClean="0"/>
              <a:t>]</a:t>
            </a:r>
          </a:p>
          <a:p>
            <a:pPr marL="0" indent="0" algn="just">
              <a:buNone/>
            </a:pPr>
            <a:endParaRPr lang="en-GB" u="sng" dirty="0"/>
          </a:p>
          <a:p>
            <a:pPr marL="0" indent="0" algn="just">
              <a:buNone/>
            </a:pPr>
            <a:r>
              <a:rPr lang="en-GB" u="sng" dirty="0" smtClean="0"/>
              <a:t>Home </a:t>
            </a:r>
            <a:r>
              <a:rPr lang="en-GB" u="sng" dirty="0"/>
              <a:t>Office response:</a:t>
            </a:r>
            <a:r>
              <a:rPr lang="en-GB" dirty="0"/>
              <a:t> </a:t>
            </a:r>
            <a:r>
              <a:rPr lang="en-GB" dirty="0" smtClean="0"/>
              <a:t>‘Immigration </a:t>
            </a:r>
            <a:r>
              <a:rPr lang="en-GB" dirty="0"/>
              <a:t>Officers speak to members of the travelling public using these routes, regardless of appearance, and a consensual request for photographic ID can form part of that conversation</a:t>
            </a:r>
            <a:r>
              <a:rPr lang="en-GB" dirty="0" smtClean="0"/>
              <a:t>.’</a:t>
            </a:r>
            <a:endParaRPr lang="en-GB" dirty="0"/>
          </a:p>
          <a:p>
            <a:pPr marL="0" indent="0">
              <a:buNone/>
            </a:pPr>
            <a:endParaRPr lang="en-GB" b="1" u="sng" dirty="0" smtClean="0"/>
          </a:p>
        </p:txBody>
      </p:sp>
    </p:spTree>
    <p:extLst>
      <p:ext uri="{BB962C8B-B14F-4D97-AF65-F5344CB8AC3E}">
        <p14:creationId xmlns:p14="http://schemas.microsoft.com/office/powerpoint/2010/main" val="30760326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690688"/>
            <a:ext cx="10515600" cy="4840741"/>
          </a:xfrm>
        </p:spPr>
        <p:txBody>
          <a:bodyPr>
            <a:normAutofit/>
          </a:bodyPr>
          <a:lstStyle/>
          <a:p>
            <a:pPr marL="0" indent="0">
              <a:lnSpc>
                <a:spcPct val="100000"/>
              </a:lnSpc>
              <a:spcBef>
                <a:spcPts val="0"/>
              </a:spcBef>
              <a:buNone/>
            </a:pPr>
            <a:r>
              <a:rPr lang="en-GB" b="1" u="sng" dirty="0"/>
              <a:t>Border controls and free </a:t>
            </a:r>
            <a:r>
              <a:rPr lang="en-GB" b="1" u="sng" dirty="0" smtClean="0"/>
              <a:t>movement</a:t>
            </a:r>
          </a:p>
          <a:p>
            <a:pPr marL="0" indent="0" algn="just">
              <a:lnSpc>
                <a:spcPct val="100000"/>
              </a:lnSpc>
              <a:spcBef>
                <a:spcPts val="0"/>
              </a:spcBef>
              <a:buNone/>
            </a:pPr>
            <a:endParaRPr lang="en-GB" b="1" u="sng" dirty="0" smtClean="0"/>
          </a:p>
          <a:p>
            <a:pPr marL="0" indent="0" algn="just">
              <a:lnSpc>
                <a:spcPct val="100000"/>
              </a:lnSpc>
              <a:spcBef>
                <a:spcPts val="0"/>
              </a:spcBef>
              <a:buNone/>
            </a:pPr>
            <a:r>
              <a:rPr lang="en-GB" sz="2600" dirty="0" smtClean="0"/>
              <a:t>‘</a:t>
            </a:r>
            <a:r>
              <a:rPr lang="en-GB" sz="2600" b="1" dirty="0" smtClean="0"/>
              <a:t>Well </a:t>
            </a:r>
            <a:r>
              <a:rPr lang="en-GB" sz="2600" b="1" dirty="0"/>
              <a:t>nobody has come up with a solution that works, nobody has come up with a solution that means the border is not hardened in some way</a:t>
            </a:r>
            <a:r>
              <a:rPr lang="en-GB" sz="2600" dirty="0"/>
              <a:t>. </a:t>
            </a:r>
            <a:r>
              <a:rPr lang="en-GB" sz="2600" b="1" dirty="0"/>
              <a:t>They talk about frictionless, well that’s what we have, we have a frictionless border now, and that’s because of the EU</a:t>
            </a:r>
            <a:r>
              <a:rPr lang="en-GB" sz="2600" dirty="0"/>
              <a:t>. </a:t>
            </a:r>
            <a:r>
              <a:rPr lang="en-GB" sz="2600" dirty="0" smtClean="0"/>
              <a:t>… I </a:t>
            </a:r>
            <a:r>
              <a:rPr lang="en-GB" sz="2600" dirty="0"/>
              <a:t>can’t see how the UK is going to satisfy all those people who voted to leave the EU, when it leaves open the only land border it has, with an EU country, and allows free movement into NI and onto England, Wales and Scotland</a:t>
            </a:r>
            <a:r>
              <a:rPr lang="en-GB" sz="2600" dirty="0" smtClean="0"/>
              <a:t>.’ [</a:t>
            </a:r>
            <a:r>
              <a:rPr lang="en-GB" sz="2600" u="sng" dirty="0" smtClean="0"/>
              <a:t>Anonymous Interviewee</a:t>
            </a:r>
            <a:r>
              <a:rPr lang="en-GB" sz="2600" dirty="0" smtClean="0"/>
              <a:t>]</a:t>
            </a:r>
            <a:endParaRPr lang="en-GB" sz="2600" dirty="0"/>
          </a:p>
          <a:p>
            <a:pPr marL="0" indent="0">
              <a:lnSpc>
                <a:spcPct val="100000"/>
              </a:lnSpc>
              <a:spcBef>
                <a:spcPts val="0"/>
              </a:spcBef>
              <a:buNone/>
            </a:pPr>
            <a:endParaRPr lang="en-GB" u="sng" dirty="0"/>
          </a:p>
        </p:txBody>
      </p:sp>
    </p:spTree>
    <p:extLst>
      <p:ext uri="{BB962C8B-B14F-4D97-AF65-F5344CB8AC3E}">
        <p14:creationId xmlns:p14="http://schemas.microsoft.com/office/powerpoint/2010/main" val="15541553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825625"/>
            <a:ext cx="10515600" cy="4143854"/>
          </a:xfrm>
        </p:spPr>
        <p:txBody>
          <a:bodyPr>
            <a:normAutofit/>
          </a:bodyPr>
          <a:lstStyle/>
          <a:p>
            <a:pPr marL="0" indent="0">
              <a:lnSpc>
                <a:spcPct val="100000"/>
              </a:lnSpc>
              <a:spcBef>
                <a:spcPts val="0"/>
              </a:spcBef>
              <a:buNone/>
            </a:pPr>
            <a:r>
              <a:rPr lang="en-GB" b="1" u="sng" dirty="0"/>
              <a:t>Border controls and free </a:t>
            </a:r>
            <a:r>
              <a:rPr lang="en-GB" b="1" u="sng" dirty="0" smtClean="0"/>
              <a:t>movement</a:t>
            </a:r>
            <a:br>
              <a:rPr lang="en-GB" b="1" u="sng" dirty="0" smtClean="0"/>
            </a:br>
            <a:endParaRPr lang="en-GB" sz="3200" b="1" u="sng" dirty="0" smtClean="0"/>
          </a:p>
          <a:p>
            <a:pPr algn="just">
              <a:lnSpc>
                <a:spcPct val="100000"/>
              </a:lnSpc>
              <a:spcBef>
                <a:spcPts val="0"/>
              </a:spcBef>
              <a:spcAft>
                <a:spcPts val="1200"/>
              </a:spcAft>
            </a:pPr>
            <a:r>
              <a:rPr lang="en-GB" sz="2400" dirty="0"/>
              <a:t>In-country immigration </a:t>
            </a:r>
            <a:r>
              <a:rPr lang="en-GB" sz="2400" dirty="0" smtClean="0"/>
              <a:t>checks - </a:t>
            </a:r>
            <a:r>
              <a:rPr lang="en-GB" sz="2400" dirty="0"/>
              <a:t>the hostile environment and ‘One Big Border</a:t>
            </a:r>
            <a:r>
              <a:rPr lang="en-GB" sz="2400" dirty="0" smtClean="0"/>
              <a:t>’ – concerns expressed throughout our project by participants</a:t>
            </a:r>
          </a:p>
          <a:p>
            <a:pPr algn="just">
              <a:lnSpc>
                <a:spcPct val="100000"/>
              </a:lnSpc>
              <a:spcBef>
                <a:spcPts val="0"/>
              </a:spcBef>
              <a:spcAft>
                <a:spcPts val="1200"/>
              </a:spcAft>
            </a:pPr>
            <a:r>
              <a:rPr lang="en-GB" sz="2400" dirty="0"/>
              <a:t>The increased role of the UK Border Force and Home Office Immigration Enforcement Directorate (highlighted publicly by the </a:t>
            </a:r>
            <a:r>
              <a:rPr lang="en-GB" sz="2400" dirty="0" smtClean="0"/>
              <a:t>Brexit </a:t>
            </a:r>
            <a:r>
              <a:rPr lang="en-GB" sz="2400" dirty="0"/>
              <a:t>UK Border Force NI recruitment exercises), has provided a new focus on the extent such bodies sit outside the Northern Ireland specific framework for policing </a:t>
            </a:r>
            <a:r>
              <a:rPr lang="en-GB" sz="2400" dirty="0" smtClean="0"/>
              <a:t>accountability </a:t>
            </a:r>
          </a:p>
          <a:p>
            <a:pPr algn="just">
              <a:lnSpc>
                <a:spcPct val="100000"/>
              </a:lnSpc>
              <a:spcBef>
                <a:spcPts val="0"/>
              </a:spcBef>
              <a:spcAft>
                <a:spcPts val="1200"/>
              </a:spcAft>
            </a:pPr>
            <a:r>
              <a:rPr lang="en-GB" sz="2400" dirty="0"/>
              <a:t>The ‘rights and privileges’ of the </a:t>
            </a:r>
            <a:r>
              <a:rPr lang="en-GB" sz="2400" dirty="0" smtClean="0"/>
              <a:t>CTA – desire for clarification and codification </a:t>
            </a:r>
            <a:endParaRPr lang="en-GB" dirty="0"/>
          </a:p>
          <a:p>
            <a:pPr>
              <a:lnSpc>
                <a:spcPct val="100000"/>
              </a:lnSpc>
              <a:spcBef>
                <a:spcPts val="0"/>
              </a:spcBef>
            </a:pPr>
            <a:endParaRPr lang="en-GB" u="sng" dirty="0"/>
          </a:p>
        </p:txBody>
      </p:sp>
    </p:spTree>
    <p:extLst>
      <p:ext uri="{BB962C8B-B14F-4D97-AF65-F5344CB8AC3E}">
        <p14:creationId xmlns:p14="http://schemas.microsoft.com/office/powerpoint/2010/main" val="2179750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lnSpc>
                <a:spcPct val="100000"/>
              </a:lnSpc>
              <a:spcBef>
                <a:spcPts val="0"/>
              </a:spcBef>
              <a:buNone/>
            </a:pPr>
            <a:r>
              <a:rPr lang="en-GB" b="1" u="sng" dirty="0"/>
              <a:t>Border controls and free </a:t>
            </a:r>
            <a:r>
              <a:rPr lang="en-GB" b="1" u="sng" dirty="0" smtClean="0"/>
              <a:t>movement</a:t>
            </a:r>
          </a:p>
          <a:p>
            <a:pPr marL="0" indent="0">
              <a:lnSpc>
                <a:spcPct val="100000"/>
              </a:lnSpc>
              <a:spcBef>
                <a:spcPts val="0"/>
              </a:spcBef>
              <a:buNone/>
            </a:pPr>
            <a:endParaRPr lang="en-GB" b="1" u="sng" dirty="0" smtClean="0"/>
          </a:p>
          <a:p>
            <a:pPr algn="just">
              <a:lnSpc>
                <a:spcPct val="100000"/>
              </a:lnSpc>
              <a:spcBef>
                <a:spcPts val="0"/>
              </a:spcBef>
              <a:spcAft>
                <a:spcPts val="1200"/>
              </a:spcAft>
            </a:pPr>
            <a:r>
              <a:rPr lang="en-GB" sz="2400" dirty="0"/>
              <a:t>Northern Ireland is unique in the UK in that almost all its residents post-Brexit will continue to be or to be entitled to be EU citizens, by virtue of Irish citizenship, with </a:t>
            </a:r>
            <a:r>
              <a:rPr lang="en-GB" sz="2400" dirty="0" smtClean="0"/>
              <a:t>consequent </a:t>
            </a:r>
            <a:r>
              <a:rPr lang="en-GB" sz="2400" dirty="0"/>
              <a:t>entitlements to EU rights including freedom of </a:t>
            </a:r>
            <a:r>
              <a:rPr lang="en-GB" sz="2400" dirty="0" smtClean="0"/>
              <a:t>movement</a:t>
            </a:r>
          </a:p>
          <a:p>
            <a:pPr algn="just">
              <a:lnSpc>
                <a:spcPct val="100000"/>
              </a:lnSpc>
              <a:spcBef>
                <a:spcPts val="0"/>
              </a:spcBef>
              <a:spcAft>
                <a:spcPts val="1200"/>
              </a:spcAft>
            </a:pPr>
            <a:r>
              <a:rPr lang="en-GB" sz="2400" dirty="0" smtClean="0"/>
              <a:t>Phase 1 Agreement explicitly provides for continuation of EU rights for Irish Citizens residing in Northern Ireland and examination of ‘arrangements required’ to give effect to their ongoing exercise, but concerning indications this commitment will not be honoured; </a:t>
            </a:r>
          </a:p>
          <a:p>
            <a:pPr algn="just">
              <a:lnSpc>
                <a:spcPct val="100000"/>
              </a:lnSpc>
              <a:spcBef>
                <a:spcPts val="0"/>
              </a:spcBef>
              <a:spcAft>
                <a:spcPts val="1200"/>
              </a:spcAft>
            </a:pPr>
            <a:r>
              <a:rPr lang="en-GB" sz="2400" dirty="0" smtClean="0"/>
              <a:t>GFA provisions of equal treatment for British and Irish citizens in NI</a:t>
            </a:r>
            <a:endParaRPr lang="en-GB" sz="2400" dirty="0"/>
          </a:p>
          <a:p>
            <a:pPr>
              <a:lnSpc>
                <a:spcPct val="100000"/>
              </a:lnSpc>
              <a:spcBef>
                <a:spcPts val="0"/>
              </a:spcBef>
            </a:pPr>
            <a:endParaRPr lang="en-GB" u="sng" dirty="0"/>
          </a:p>
        </p:txBody>
      </p:sp>
    </p:spTree>
    <p:extLst>
      <p:ext uri="{BB962C8B-B14F-4D97-AF65-F5344CB8AC3E}">
        <p14:creationId xmlns:p14="http://schemas.microsoft.com/office/powerpoint/2010/main" val="10845998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535502"/>
            <a:ext cx="10515600" cy="5141343"/>
          </a:xfrm>
        </p:spPr>
        <p:txBody>
          <a:bodyPr>
            <a:normAutofit fontScale="92500" lnSpcReduction="10000"/>
          </a:bodyPr>
          <a:lstStyle/>
          <a:p>
            <a:pPr marL="0" indent="0">
              <a:lnSpc>
                <a:spcPct val="100000"/>
              </a:lnSpc>
              <a:spcBef>
                <a:spcPts val="0"/>
              </a:spcBef>
              <a:spcAft>
                <a:spcPts val="1200"/>
              </a:spcAft>
              <a:buNone/>
            </a:pPr>
            <a:r>
              <a:rPr lang="en-GB" b="1" u="sng" dirty="0"/>
              <a:t>Xenophobia and racism</a:t>
            </a:r>
          </a:p>
          <a:p>
            <a:pPr lvl="0" algn="just">
              <a:lnSpc>
                <a:spcPct val="100000"/>
              </a:lnSpc>
              <a:spcBef>
                <a:spcPts val="0"/>
              </a:spcBef>
              <a:spcAft>
                <a:spcPts val="1200"/>
              </a:spcAft>
            </a:pPr>
            <a:r>
              <a:rPr lang="en-GB" sz="2400" dirty="0"/>
              <a:t>Whilst a significant problem already existed, </a:t>
            </a:r>
            <a:r>
              <a:rPr lang="en-GB" sz="2400" dirty="0" smtClean="0"/>
              <a:t>including of paramilitary involvement in racist intimidation and violence, individual </a:t>
            </a:r>
            <a:r>
              <a:rPr lang="en-GB" sz="2400" dirty="0"/>
              <a:t>experiences of racist abuse and intimidation have been </a:t>
            </a:r>
            <a:r>
              <a:rPr lang="en-GB" sz="2400" dirty="0" smtClean="0"/>
              <a:t>exacerbated. </a:t>
            </a:r>
          </a:p>
          <a:p>
            <a:pPr lvl="0" algn="just">
              <a:lnSpc>
                <a:spcPct val="100000"/>
              </a:lnSpc>
              <a:spcBef>
                <a:spcPts val="0"/>
              </a:spcBef>
              <a:spcAft>
                <a:spcPts val="1200"/>
              </a:spcAft>
            </a:pPr>
            <a:r>
              <a:rPr lang="en-GB" sz="2400" dirty="0" smtClean="0"/>
              <a:t>We </a:t>
            </a:r>
            <a:r>
              <a:rPr lang="en-GB" sz="2400" dirty="0"/>
              <a:t>have encountered qualitative examples of racist abuse and intimidation that are directly linked, for example: we heard concerned residents in a care home telling migrant nurses ‘we have voted why are you still here?’ </a:t>
            </a:r>
            <a:endParaRPr lang="en-GB" sz="2400" dirty="0" smtClean="0"/>
          </a:p>
          <a:p>
            <a:pPr lvl="0" algn="just">
              <a:lnSpc>
                <a:spcPct val="100000"/>
              </a:lnSpc>
              <a:spcBef>
                <a:spcPts val="0"/>
              </a:spcBef>
              <a:spcAft>
                <a:spcPts val="1200"/>
              </a:spcAft>
            </a:pPr>
            <a:r>
              <a:rPr lang="en-GB" sz="2400" dirty="0" smtClean="0"/>
              <a:t>We </a:t>
            </a:r>
            <a:r>
              <a:rPr lang="en-GB" sz="2400" dirty="0"/>
              <a:t>heard testimony that migrants are more reluctant to report racist abuse following the referendum, given a perception that anti-migrant sentiment, that had hitherto been considered as the preserve of a few, had now become quite </a:t>
            </a:r>
            <a:r>
              <a:rPr lang="en-GB" sz="2400" dirty="0" smtClean="0"/>
              <a:t>widespread. </a:t>
            </a:r>
            <a:endParaRPr lang="en-GB" sz="2400" dirty="0"/>
          </a:p>
          <a:p>
            <a:pPr lvl="0" algn="just">
              <a:lnSpc>
                <a:spcPct val="100000"/>
              </a:lnSpc>
              <a:spcBef>
                <a:spcPts val="0"/>
              </a:spcBef>
              <a:spcAft>
                <a:spcPts val="1200"/>
              </a:spcAft>
            </a:pPr>
            <a:r>
              <a:rPr lang="en-GB" sz="2400" dirty="0" smtClean="0"/>
              <a:t>There </a:t>
            </a:r>
            <a:r>
              <a:rPr lang="en-GB" sz="2400" dirty="0"/>
              <a:t>is deep concern about racism and xenophobia and the rise and further development of ‘racial profiling</a:t>
            </a:r>
            <a:r>
              <a:rPr lang="en-GB" sz="2400" dirty="0" smtClean="0"/>
              <a:t>’. There </a:t>
            </a:r>
            <a:r>
              <a:rPr lang="en-GB" sz="2400" dirty="0"/>
              <a:t>is reason to continue to be worried about the content and shape of immigration and asylum law, particularly as this will develop in a post-Brexit environment (Northern Ireland as ‘one big border</a:t>
            </a:r>
            <a:r>
              <a:rPr lang="en-GB" sz="2400" dirty="0" smtClean="0"/>
              <a:t>’)</a:t>
            </a:r>
          </a:p>
        </p:txBody>
      </p:sp>
    </p:spTree>
    <p:extLst>
      <p:ext uri="{BB962C8B-B14F-4D97-AF65-F5344CB8AC3E}">
        <p14:creationId xmlns:p14="http://schemas.microsoft.com/office/powerpoint/2010/main" val="39793968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marL="0" indent="0">
              <a:lnSpc>
                <a:spcPct val="100000"/>
              </a:lnSpc>
              <a:spcBef>
                <a:spcPts val="0"/>
              </a:spcBef>
              <a:buNone/>
            </a:pPr>
            <a:r>
              <a:rPr lang="en-GB" b="1" u="sng" dirty="0"/>
              <a:t>Xenophobia and </a:t>
            </a:r>
            <a:r>
              <a:rPr lang="en-GB" b="1" u="sng" dirty="0" smtClean="0"/>
              <a:t>racism</a:t>
            </a:r>
          </a:p>
          <a:p>
            <a:pPr marL="0" indent="0">
              <a:lnSpc>
                <a:spcPct val="100000"/>
              </a:lnSpc>
              <a:spcBef>
                <a:spcPts val="0"/>
              </a:spcBef>
              <a:buNone/>
            </a:pPr>
            <a:endParaRPr lang="en-GB" b="1" u="sng" dirty="0"/>
          </a:p>
          <a:p>
            <a:pPr algn="just">
              <a:lnSpc>
                <a:spcPct val="100000"/>
              </a:lnSpc>
              <a:spcBef>
                <a:spcPts val="0"/>
              </a:spcBef>
              <a:spcAft>
                <a:spcPts val="1200"/>
              </a:spcAft>
            </a:pPr>
            <a:r>
              <a:rPr lang="en-GB" dirty="0"/>
              <a:t>In our consultation events it became evident there had already been a significant shift in the treatment of EU26 nationals in Northern Ireland in relation to querying of entitlements and difficulties in accessing essential public </a:t>
            </a:r>
            <a:r>
              <a:rPr lang="en-GB" dirty="0" smtClean="0"/>
              <a:t>services</a:t>
            </a:r>
          </a:p>
          <a:p>
            <a:pPr algn="just">
              <a:lnSpc>
                <a:spcPct val="100000"/>
              </a:lnSpc>
              <a:spcBef>
                <a:spcPts val="0"/>
              </a:spcBef>
              <a:spcAft>
                <a:spcPts val="1200"/>
              </a:spcAft>
            </a:pPr>
            <a:r>
              <a:rPr lang="en-GB" dirty="0"/>
              <a:t>We heard testimony from EU migrant workers around errors, injustices and unnecessary distress that existing ‘hostile environment’ measures had caused them, and that this had also deteriorated since the </a:t>
            </a:r>
            <a:r>
              <a:rPr lang="en-GB" dirty="0" smtClean="0"/>
              <a:t>referendum</a:t>
            </a:r>
          </a:p>
          <a:p>
            <a:pPr algn="just">
              <a:lnSpc>
                <a:spcPct val="100000"/>
              </a:lnSpc>
              <a:spcBef>
                <a:spcPts val="0"/>
              </a:spcBef>
              <a:spcAft>
                <a:spcPts val="1200"/>
              </a:spcAft>
            </a:pPr>
            <a:r>
              <a:rPr lang="en-GB" dirty="0"/>
              <a:t>EU migrants have also reported significant changes in experiences when arriving home into Belfast airports from visits to home countries </a:t>
            </a:r>
          </a:p>
          <a:p>
            <a:pPr>
              <a:lnSpc>
                <a:spcPct val="100000"/>
              </a:lnSpc>
              <a:spcBef>
                <a:spcPts val="0"/>
              </a:spcBef>
            </a:pPr>
            <a:endParaRPr lang="en-GB" dirty="0"/>
          </a:p>
        </p:txBody>
      </p:sp>
    </p:spTree>
    <p:extLst>
      <p:ext uri="{BB962C8B-B14F-4D97-AF65-F5344CB8AC3E}">
        <p14:creationId xmlns:p14="http://schemas.microsoft.com/office/powerpoint/2010/main" val="208996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buNone/>
            </a:pPr>
            <a:r>
              <a:rPr lang="en-GB" b="1" u="sng" dirty="0" smtClean="0"/>
              <a:t>Format:</a:t>
            </a:r>
          </a:p>
          <a:p>
            <a:r>
              <a:rPr lang="en-GB" dirty="0" smtClean="0"/>
              <a:t>Keynote </a:t>
            </a:r>
            <a:r>
              <a:rPr lang="en-GB" dirty="0"/>
              <a:t>address by Tony Connelly, Europe Editor, RTE</a:t>
            </a:r>
          </a:p>
          <a:p>
            <a:r>
              <a:rPr lang="en-GB" dirty="0" smtClean="0"/>
              <a:t>Presentations </a:t>
            </a:r>
            <a:r>
              <a:rPr lang="en-GB" dirty="0"/>
              <a:t>by the </a:t>
            </a:r>
            <a:r>
              <a:rPr lang="en-GB" dirty="0" err="1"/>
              <a:t>BrexitLawNI</a:t>
            </a:r>
            <a:r>
              <a:rPr lang="en-GB" dirty="0"/>
              <a:t> </a:t>
            </a:r>
            <a:r>
              <a:rPr lang="en-GB" dirty="0" smtClean="0"/>
              <a:t>team</a:t>
            </a:r>
          </a:p>
          <a:p>
            <a:pPr lvl="1"/>
            <a:r>
              <a:rPr lang="en-GB" dirty="0" smtClean="0"/>
              <a:t>About the project</a:t>
            </a:r>
          </a:p>
          <a:p>
            <a:pPr lvl="1"/>
            <a:r>
              <a:rPr lang="en-GB" dirty="0" smtClean="0"/>
              <a:t>Context </a:t>
            </a:r>
          </a:p>
          <a:p>
            <a:pPr lvl="1"/>
            <a:r>
              <a:rPr lang="en-GB" dirty="0" smtClean="0"/>
              <a:t>Six Themes </a:t>
            </a:r>
            <a:endParaRPr lang="en-GB" dirty="0"/>
          </a:p>
          <a:p>
            <a:r>
              <a:rPr lang="en-GB" dirty="0" smtClean="0"/>
              <a:t>Questions</a:t>
            </a:r>
            <a:endParaRPr lang="en-GB" dirty="0"/>
          </a:p>
          <a:p>
            <a:r>
              <a:rPr lang="en-GB" dirty="0" smtClean="0"/>
              <a:t>Reception</a:t>
            </a:r>
            <a:endParaRPr lang="en-GB" dirty="0"/>
          </a:p>
          <a:p>
            <a:pPr marL="0" indent="0">
              <a:buNone/>
            </a:pPr>
            <a:endParaRPr lang="en-GB" sz="4400" dirty="0" smtClean="0"/>
          </a:p>
          <a:p>
            <a:pPr marL="0" indent="0">
              <a:buNone/>
            </a:pPr>
            <a:endParaRPr lang="en-GB" sz="4400" dirty="0"/>
          </a:p>
          <a:p>
            <a:pPr marL="0" indent="0" algn="ctr">
              <a:buNone/>
            </a:pPr>
            <a:endParaRPr lang="en-GB" sz="4400" i="1" dirty="0"/>
          </a:p>
        </p:txBody>
      </p:sp>
    </p:spTree>
    <p:extLst>
      <p:ext uri="{BB962C8B-B14F-4D97-AF65-F5344CB8AC3E}">
        <p14:creationId xmlns:p14="http://schemas.microsoft.com/office/powerpoint/2010/main" val="2739804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lnSpc>
                <a:spcPct val="100000"/>
              </a:lnSpc>
              <a:spcBef>
                <a:spcPts val="0"/>
              </a:spcBef>
              <a:buNone/>
            </a:pPr>
            <a:r>
              <a:rPr lang="en-GB" b="1" u="sng" dirty="0"/>
              <a:t>Xenophobia and </a:t>
            </a:r>
            <a:r>
              <a:rPr lang="en-GB" b="1" u="sng" dirty="0" smtClean="0"/>
              <a:t>racism</a:t>
            </a:r>
          </a:p>
          <a:p>
            <a:pPr marL="0" indent="0">
              <a:lnSpc>
                <a:spcPct val="100000"/>
              </a:lnSpc>
              <a:spcBef>
                <a:spcPts val="0"/>
              </a:spcBef>
              <a:buNone/>
            </a:pPr>
            <a:endParaRPr lang="en-GB" b="1" u="sng" dirty="0"/>
          </a:p>
          <a:p>
            <a:pPr marL="0" indent="0" algn="just">
              <a:lnSpc>
                <a:spcPct val="100000"/>
              </a:lnSpc>
              <a:spcBef>
                <a:spcPts val="0"/>
              </a:spcBef>
              <a:buNone/>
            </a:pPr>
            <a:r>
              <a:rPr lang="en-GB" sz="2400" dirty="0" smtClean="0"/>
              <a:t>‘… </a:t>
            </a:r>
            <a:r>
              <a:rPr lang="en-GB" sz="2400" dirty="0"/>
              <a:t>well I think a lot of non-British or Irish people are feeling uncomfortable and I think anecdotally that things are being said to them a lot more and </a:t>
            </a:r>
            <a:r>
              <a:rPr lang="en-GB" sz="2400" dirty="0" err="1"/>
              <a:t>y’know</a:t>
            </a:r>
            <a:r>
              <a:rPr lang="en-GB" sz="2400" dirty="0"/>
              <a:t> we know all those incidents in the first few months, ‘are you still here’, and ‘we’ll get rid of you soon’ but yeah I just think that’s empowered and I think if you see the little undercurrents of the hard right and your Britain First and so on, maybe it’s coincidence but there’s a lot more of them and there seems to be a lot more open white supremacist stuff even locally on social media all that kind of stuff that maybe we just didn’t notice two years ago but yeah</a:t>
            </a:r>
            <a:r>
              <a:rPr lang="en-GB" sz="2400" dirty="0" smtClean="0"/>
              <a:t>.’ [</a:t>
            </a:r>
            <a:r>
              <a:rPr lang="en-GB" sz="2400" u="sng" dirty="0" smtClean="0"/>
              <a:t>SDLP MLA</a:t>
            </a:r>
            <a:r>
              <a:rPr lang="en-GB" sz="2400" dirty="0" smtClean="0"/>
              <a:t>]</a:t>
            </a:r>
            <a:endParaRPr lang="en-GB" sz="2400" dirty="0"/>
          </a:p>
          <a:p>
            <a:pPr marL="0" indent="0">
              <a:lnSpc>
                <a:spcPct val="100000"/>
              </a:lnSpc>
              <a:spcBef>
                <a:spcPts val="0"/>
              </a:spcBef>
              <a:buNone/>
            </a:pPr>
            <a:endParaRPr lang="en-GB" dirty="0"/>
          </a:p>
          <a:p>
            <a:pPr marL="0" indent="0">
              <a:lnSpc>
                <a:spcPct val="100000"/>
              </a:lnSpc>
              <a:spcBef>
                <a:spcPts val="0"/>
              </a:spcBef>
              <a:buNone/>
            </a:pPr>
            <a:endParaRPr lang="en-GB" dirty="0"/>
          </a:p>
        </p:txBody>
      </p:sp>
    </p:spTree>
    <p:extLst>
      <p:ext uri="{BB962C8B-B14F-4D97-AF65-F5344CB8AC3E}">
        <p14:creationId xmlns:p14="http://schemas.microsoft.com/office/powerpoint/2010/main" val="7209827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825625"/>
            <a:ext cx="10515600" cy="4744992"/>
          </a:xfrm>
        </p:spPr>
        <p:txBody>
          <a:bodyPr>
            <a:normAutofit/>
          </a:bodyPr>
          <a:lstStyle/>
          <a:p>
            <a:pPr marL="0" indent="0">
              <a:lnSpc>
                <a:spcPct val="100000"/>
              </a:lnSpc>
              <a:spcBef>
                <a:spcPts val="0"/>
              </a:spcBef>
              <a:buNone/>
            </a:pPr>
            <a:r>
              <a:rPr lang="en-GB" b="1" u="sng" dirty="0"/>
              <a:t>Xenophobia and </a:t>
            </a:r>
            <a:r>
              <a:rPr lang="en-GB" b="1" u="sng" dirty="0" smtClean="0"/>
              <a:t>racism</a:t>
            </a:r>
          </a:p>
          <a:p>
            <a:pPr marL="0" indent="0">
              <a:lnSpc>
                <a:spcPct val="100000"/>
              </a:lnSpc>
              <a:spcBef>
                <a:spcPts val="0"/>
              </a:spcBef>
              <a:buNone/>
            </a:pPr>
            <a:endParaRPr lang="en-GB" b="1" u="sng" dirty="0"/>
          </a:p>
          <a:p>
            <a:pPr marL="0" indent="0" algn="just">
              <a:lnSpc>
                <a:spcPct val="100000"/>
              </a:lnSpc>
              <a:spcBef>
                <a:spcPts val="0"/>
              </a:spcBef>
              <a:buNone/>
            </a:pPr>
            <a:r>
              <a:rPr lang="en-GB" sz="2400" dirty="0" smtClean="0"/>
              <a:t>‘ … We </a:t>
            </a:r>
            <a:r>
              <a:rPr lang="en-GB" sz="2400" dirty="0"/>
              <a:t>see that anyway at Belfast City Airport and </a:t>
            </a:r>
            <a:r>
              <a:rPr lang="en-GB" sz="2400" dirty="0" err="1"/>
              <a:t>Aldergrove</a:t>
            </a:r>
            <a:r>
              <a:rPr lang="en-GB" sz="2400" dirty="0"/>
              <a:t>, certain flights attract attention, other flights there’s nobody to meet you anywhere, and people who are singled out on those flights tend to be people of colour. And I have one personal example of travelling with a friend, who’s more British than I am, whose family goes back more generations than mine do, who was singled out for a check with UK Border Force and asked all sorts of insulting questions and detained for about 45 minutes, purely based on her </a:t>
            </a:r>
            <a:r>
              <a:rPr lang="en-GB" sz="2400" dirty="0" smtClean="0"/>
              <a:t>colour … [</a:t>
            </a:r>
            <a:r>
              <a:rPr lang="en-GB" sz="2400" u="sng" dirty="0" smtClean="0"/>
              <a:t>Anonymous Interviewee</a:t>
            </a:r>
            <a:r>
              <a:rPr lang="en-GB" sz="2400" dirty="0" smtClean="0"/>
              <a:t>]</a:t>
            </a:r>
            <a:endParaRPr lang="en-GB" sz="2400" dirty="0"/>
          </a:p>
        </p:txBody>
      </p:sp>
    </p:spTree>
    <p:extLst>
      <p:ext uri="{BB962C8B-B14F-4D97-AF65-F5344CB8AC3E}">
        <p14:creationId xmlns:p14="http://schemas.microsoft.com/office/powerpoint/2010/main" val="19648684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marL="0" indent="0">
              <a:lnSpc>
                <a:spcPct val="100000"/>
              </a:lnSpc>
              <a:spcBef>
                <a:spcPts val="0"/>
              </a:spcBef>
              <a:buNone/>
            </a:pPr>
            <a:r>
              <a:rPr lang="en-GB" b="1" u="sng" dirty="0" smtClean="0"/>
              <a:t>Socio-economic rights</a:t>
            </a:r>
          </a:p>
          <a:p>
            <a:pPr marL="0" indent="0">
              <a:lnSpc>
                <a:spcPct val="100000"/>
              </a:lnSpc>
              <a:spcBef>
                <a:spcPts val="0"/>
              </a:spcBef>
              <a:buNone/>
            </a:pPr>
            <a:endParaRPr lang="en-GB" b="1" u="sng" dirty="0" smtClean="0"/>
          </a:p>
          <a:p>
            <a:pPr algn="just">
              <a:lnSpc>
                <a:spcPct val="100000"/>
              </a:lnSpc>
              <a:spcBef>
                <a:spcPts val="0"/>
              </a:spcBef>
              <a:spcAft>
                <a:spcPts val="1200"/>
              </a:spcAft>
            </a:pPr>
            <a:r>
              <a:rPr lang="en-GB" dirty="0"/>
              <a:t>There is profound concern about the impact on socio-economic rights and equality over the short and long term (particularly within a post-Brexit UK</a:t>
            </a:r>
            <a:r>
              <a:rPr lang="en-GB" dirty="0" smtClean="0"/>
              <a:t>), including the serious impact on the Northern Ireland economy</a:t>
            </a:r>
          </a:p>
          <a:p>
            <a:pPr algn="just">
              <a:lnSpc>
                <a:spcPct val="100000"/>
              </a:lnSpc>
              <a:spcBef>
                <a:spcPts val="0"/>
              </a:spcBef>
              <a:spcAft>
                <a:spcPts val="1200"/>
              </a:spcAft>
            </a:pPr>
            <a:r>
              <a:rPr lang="en-GB" dirty="0" smtClean="0"/>
              <a:t>The </a:t>
            </a:r>
            <a:r>
              <a:rPr lang="en-GB" dirty="0"/>
              <a:t>sectors in </a:t>
            </a:r>
            <a:r>
              <a:rPr lang="en-GB" dirty="0" smtClean="0"/>
              <a:t>Northern Ireland </a:t>
            </a:r>
            <a:r>
              <a:rPr lang="en-GB" dirty="0"/>
              <a:t>most vulnerable to the effects of Brexit will be the agricultural and food </a:t>
            </a:r>
            <a:r>
              <a:rPr lang="en-GB" dirty="0" smtClean="0"/>
              <a:t>sectors, </a:t>
            </a:r>
            <a:r>
              <a:rPr lang="en-GB" dirty="0"/>
              <a:t>and many areas of </a:t>
            </a:r>
            <a:r>
              <a:rPr lang="en-GB" dirty="0" smtClean="0"/>
              <a:t>manufacturing</a:t>
            </a:r>
          </a:p>
          <a:p>
            <a:pPr>
              <a:lnSpc>
                <a:spcPct val="100000"/>
              </a:lnSpc>
              <a:spcBef>
                <a:spcPts val="0"/>
              </a:spcBef>
              <a:spcAft>
                <a:spcPts val="1200"/>
              </a:spcAft>
            </a:pPr>
            <a:r>
              <a:rPr lang="en-GB" dirty="0" smtClean="0"/>
              <a:t>Anxiety about the impact on EU funding and the fundamental significance of that funding </a:t>
            </a:r>
          </a:p>
          <a:p>
            <a:pPr>
              <a:lnSpc>
                <a:spcPct val="100000"/>
              </a:lnSpc>
              <a:spcBef>
                <a:spcPts val="0"/>
              </a:spcBef>
              <a:spcAft>
                <a:spcPts val="1200"/>
              </a:spcAft>
            </a:pPr>
            <a:r>
              <a:rPr lang="en-GB" dirty="0" smtClean="0"/>
              <a:t>There are serious potential consequences for health care </a:t>
            </a:r>
          </a:p>
          <a:p>
            <a:pPr>
              <a:lnSpc>
                <a:spcPct val="100000"/>
              </a:lnSpc>
              <a:spcBef>
                <a:spcPts val="0"/>
              </a:spcBef>
            </a:pPr>
            <a:endParaRPr lang="en-GB" dirty="0"/>
          </a:p>
          <a:p>
            <a:pPr marL="0" indent="0">
              <a:lnSpc>
                <a:spcPct val="100000"/>
              </a:lnSpc>
              <a:spcBef>
                <a:spcPts val="0"/>
              </a:spcBef>
              <a:buNone/>
            </a:pPr>
            <a:endParaRPr lang="en-GB" dirty="0"/>
          </a:p>
          <a:p>
            <a:pPr marL="0" indent="0">
              <a:lnSpc>
                <a:spcPct val="100000"/>
              </a:lnSpc>
              <a:spcBef>
                <a:spcPts val="0"/>
              </a:spcBef>
              <a:buNone/>
            </a:pPr>
            <a:endParaRPr lang="en-GB" dirty="0"/>
          </a:p>
        </p:txBody>
      </p:sp>
    </p:spTree>
    <p:extLst>
      <p:ext uri="{BB962C8B-B14F-4D97-AF65-F5344CB8AC3E}">
        <p14:creationId xmlns:p14="http://schemas.microsoft.com/office/powerpoint/2010/main" val="17739918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marL="0" indent="0">
              <a:lnSpc>
                <a:spcPct val="100000"/>
              </a:lnSpc>
              <a:spcBef>
                <a:spcPts val="0"/>
              </a:spcBef>
              <a:buNone/>
            </a:pPr>
            <a:r>
              <a:rPr lang="en-GB" b="1" u="sng" dirty="0" smtClean="0"/>
              <a:t>Socio-economic rights</a:t>
            </a:r>
          </a:p>
          <a:p>
            <a:pPr marL="0" indent="0">
              <a:lnSpc>
                <a:spcPct val="100000"/>
              </a:lnSpc>
              <a:spcBef>
                <a:spcPts val="0"/>
              </a:spcBef>
              <a:buNone/>
            </a:pPr>
            <a:endParaRPr lang="en-GB" b="1" u="sng" dirty="0" smtClean="0"/>
          </a:p>
          <a:p>
            <a:pPr algn="just">
              <a:lnSpc>
                <a:spcPct val="100000"/>
              </a:lnSpc>
              <a:spcBef>
                <a:spcPts val="0"/>
              </a:spcBef>
              <a:spcAft>
                <a:spcPts val="1200"/>
              </a:spcAft>
            </a:pPr>
            <a:r>
              <a:rPr lang="en-GB" dirty="0"/>
              <a:t>Evidence of the negative impact of Brexit on low paid workers in border regions and specifically the impact on women</a:t>
            </a:r>
          </a:p>
          <a:p>
            <a:pPr>
              <a:lnSpc>
                <a:spcPct val="100000"/>
              </a:lnSpc>
              <a:spcBef>
                <a:spcPts val="0"/>
              </a:spcBef>
              <a:spcAft>
                <a:spcPts val="1200"/>
              </a:spcAft>
            </a:pPr>
            <a:r>
              <a:rPr lang="en-GB" dirty="0" smtClean="0"/>
              <a:t>EU law has played a significant role in the development and strengthening of employment rights in Northern Ireland  </a:t>
            </a:r>
          </a:p>
          <a:p>
            <a:pPr>
              <a:lnSpc>
                <a:spcPct val="100000"/>
              </a:lnSpc>
              <a:spcBef>
                <a:spcPts val="0"/>
              </a:spcBef>
              <a:spcAft>
                <a:spcPts val="1200"/>
              </a:spcAft>
            </a:pPr>
            <a:r>
              <a:rPr lang="en-GB" dirty="0"/>
              <a:t>The EU Charter of Fundamental rights is a cornerstone for the protection of workers’ </a:t>
            </a:r>
            <a:r>
              <a:rPr lang="en-GB" dirty="0" smtClean="0"/>
              <a:t>rights and we heard concerns about the loss of the Charter</a:t>
            </a:r>
            <a:endParaRPr lang="en-GB" dirty="0"/>
          </a:p>
          <a:p>
            <a:pPr marL="0" indent="0">
              <a:lnSpc>
                <a:spcPct val="100000"/>
              </a:lnSpc>
              <a:spcBef>
                <a:spcPts val="0"/>
              </a:spcBef>
              <a:buNone/>
            </a:pPr>
            <a:endParaRPr lang="en-GB" u="sng" dirty="0"/>
          </a:p>
          <a:p>
            <a:pPr>
              <a:lnSpc>
                <a:spcPct val="100000"/>
              </a:lnSpc>
              <a:spcBef>
                <a:spcPts val="0"/>
              </a:spcBef>
            </a:pPr>
            <a:endParaRPr lang="en-GB" dirty="0"/>
          </a:p>
          <a:p>
            <a:pPr marL="0" indent="0">
              <a:lnSpc>
                <a:spcPct val="100000"/>
              </a:lnSpc>
              <a:spcBef>
                <a:spcPts val="0"/>
              </a:spcBef>
              <a:buNone/>
            </a:pPr>
            <a:endParaRPr lang="en-GB" dirty="0"/>
          </a:p>
          <a:p>
            <a:pPr marL="0" indent="0">
              <a:lnSpc>
                <a:spcPct val="100000"/>
              </a:lnSpc>
              <a:spcBef>
                <a:spcPts val="0"/>
              </a:spcBef>
              <a:buNone/>
            </a:pPr>
            <a:endParaRPr lang="en-GB" dirty="0"/>
          </a:p>
        </p:txBody>
      </p:sp>
    </p:spTree>
    <p:extLst>
      <p:ext uri="{BB962C8B-B14F-4D97-AF65-F5344CB8AC3E}">
        <p14:creationId xmlns:p14="http://schemas.microsoft.com/office/powerpoint/2010/main" val="272186001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825624"/>
            <a:ext cx="10515600" cy="4379233"/>
          </a:xfrm>
        </p:spPr>
        <p:txBody>
          <a:bodyPr>
            <a:normAutofit fontScale="70000" lnSpcReduction="20000"/>
          </a:bodyPr>
          <a:lstStyle/>
          <a:p>
            <a:pPr marL="0" indent="0" algn="just">
              <a:lnSpc>
                <a:spcPct val="120000"/>
              </a:lnSpc>
              <a:spcBef>
                <a:spcPts val="0"/>
              </a:spcBef>
              <a:buNone/>
            </a:pPr>
            <a:r>
              <a:rPr lang="en-GB" b="1" u="sng" dirty="0" smtClean="0"/>
              <a:t>Socio-economic rights</a:t>
            </a:r>
          </a:p>
          <a:p>
            <a:pPr marL="0" indent="0" algn="just">
              <a:lnSpc>
                <a:spcPct val="120000"/>
              </a:lnSpc>
              <a:buNone/>
            </a:pPr>
            <a:r>
              <a:rPr lang="en-GB" dirty="0" smtClean="0"/>
              <a:t>‘</a:t>
            </a:r>
            <a:r>
              <a:rPr lang="en-GB" b="1" dirty="0" smtClean="0"/>
              <a:t>I </a:t>
            </a:r>
            <a:r>
              <a:rPr lang="en-GB" b="1" dirty="0"/>
              <a:t>suspect that where ever we are economically in 5 or 10 years’ time, the idea that the cure to all our social and economic ills, to the increasing inequality we face, that will somehow all be resolved by getting out of the EU isn’t going to happen, and my concern is well, that level of discontent with society at large, if those levels of inequality are still there, then it means that that disgruntlement is still there, ripe for exploitation and this time it won’t be membership of the EU that will be the ground on which you can ferment that. And my terrible fear to be honest is that what will ferment it, will be around issues of race, migration and immigration. </a:t>
            </a:r>
            <a:r>
              <a:rPr lang="en-GB" dirty="0"/>
              <a:t>And I think if we are worse off economically as a result of leaving the EU, and there are some quite significant indicators that that might be the case, then I think it has all kinds of ramifications for us constitutionally in terms of the United Kingdom as a whole, but also then in terms of how that discontent manifests itself and that might well be around issues, as I say, about race </a:t>
            </a:r>
            <a:r>
              <a:rPr lang="en-GB" dirty="0" smtClean="0"/>
              <a:t>etc.’ [</a:t>
            </a:r>
            <a:r>
              <a:rPr lang="en-GB" u="sng" dirty="0" smtClean="0"/>
              <a:t>Chief Commissioner, Northern Ireland Human Rights Commission]</a:t>
            </a:r>
            <a:endParaRPr lang="en-GB" u="sng" dirty="0"/>
          </a:p>
          <a:p>
            <a:pPr>
              <a:lnSpc>
                <a:spcPct val="100000"/>
              </a:lnSpc>
              <a:spcBef>
                <a:spcPts val="0"/>
              </a:spcBef>
            </a:pPr>
            <a:endParaRPr lang="en-GB" dirty="0"/>
          </a:p>
          <a:p>
            <a:pPr marL="0" indent="0">
              <a:lnSpc>
                <a:spcPct val="100000"/>
              </a:lnSpc>
              <a:spcBef>
                <a:spcPts val="0"/>
              </a:spcBef>
              <a:buNone/>
            </a:pPr>
            <a:endParaRPr lang="en-GB" dirty="0"/>
          </a:p>
          <a:p>
            <a:pPr marL="0" indent="0">
              <a:lnSpc>
                <a:spcPct val="100000"/>
              </a:lnSpc>
              <a:spcBef>
                <a:spcPts val="0"/>
              </a:spcBef>
              <a:buNone/>
            </a:pPr>
            <a:endParaRPr lang="en-GB" dirty="0"/>
          </a:p>
        </p:txBody>
      </p:sp>
    </p:spTree>
    <p:extLst>
      <p:ext uri="{BB962C8B-B14F-4D97-AF65-F5344CB8AC3E}">
        <p14:creationId xmlns:p14="http://schemas.microsoft.com/office/powerpoint/2010/main" val="15944685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lgn="just">
              <a:lnSpc>
                <a:spcPct val="120000"/>
              </a:lnSpc>
              <a:spcBef>
                <a:spcPts val="0"/>
              </a:spcBef>
              <a:buNone/>
            </a:pPr>
            <a:r>
              <a:rPr lang="en-GB" b="1" u="sng" dirty="0" smtClean="0"/>
              <a:t>Socio-economic rights</a:t>
            </a:r>
          </a:p>
          <a:p>
            <a:pPr marL="0" indent="0" algn="just">
              <a:lnSpc>
                <a:spcPct val="100000"/>
              </a:lnSpc>
              <a:buNone/>
            </a:pPr>
            <a:r>
              <a:rPr lang="en-GB" dirty="0" smtClean="0"/>
              <a:t>‘We’ve </a:t>
            </a:r>
            <a:r>
              <a:rPr lang="en-GB" dirty="0"/>
              <a:t>got a shortage of GPs, already in the West, massive shortage of GPs, major. We’re already here, and the kinds of things people are saying; locums in Letterkenny, now, who are non-EU nationals, so this is another group, non-EU nationals in Letterkenny are saying, what about regulatory recognition of my qualifications, will I be able to go to Derry and work at the hospital at the weekends, as a locum and vice-versa…what will that look like what will we need to do to achieve that</a:t>
            </a:r>
            <a:r>
              <a:rPr lang="en-GB" dirty="0" smtClean="0"/>
              <a:t>?’ [</a:t>
            </a:r>
            <a:r>
              <a:rPr lang="en-GB" u="sng" dirty="0" smtClean="0"/>
              <a:t>Derry </a:t>
            </a:r>
            <a:r>
              <a:rPr lang="en-GB" u="sng" dirty="0" err="1" smtClean="0"/>
              <a:t>Townhall</a:t>
            </a:r>
            <a:r>
              <a:rPr lang="en-GB" u="sng" dirty="0" smtClean="0"/>
              <a:t> Meeting Respondent</a:t>
            </a:r>
            <a:r>
              <a:rPr lang="en-GB" dirty="0" smtClean="0"/>
              <a:t>]</a:t>
            </a:r>
            <a:endParaRPr lang="en-GB" dirty="0"/>
          </a:p>
          <a:p>
            <a:pPr marL="0" indent="0">
              <a:lnSpc>
                <a:spcPct val="100000"/>
              </a:lnSpc>
              <a:spcBef>
                <a:spcPts val="0"/>
              </a:spcBef>
              <a:buNone/>
            </a:pPr>
            <a:endParaRPr lang="en-GB" dirty="0"/>
          </a:p>
          <a:p>
            <a:pPr marL="0" indent="0">
              <a:lnSpc>
                <a:spcPct val="100000"/>
              </a:lnSpc>
              <a:spcBef>
                <a:spcPts val="0"/>
              </a:spcBef>
              <a:buNone/>
            </a:pPr>
            <a:endParaRPr lang="en-GB" dirty="0"/>
          </a:p>
        </p:txBody>
      </p:sp>
    </p:spTree>
    <p:extLst>
      <p:ext uri="{BB962C8B-B14F-4D97-AF65-F5344CB8AC3E}">
        <p14:creationId xmlns:p14="http://schemas.microsoft.com/office/powerpoint/2010/main" val="33397633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a:bodyPr>
          <a:lstStyle/>
          <a:p>
            <a:pPr marL="0" indent="0">
              <a:buNone/>
            </a:pPr>
            <a:r>
              <a:rPr lang="en-GB" b="1" u="sng" dirty="0" smtClean="0"/>
              <a:t>Socio-economic rights</a:t>
            </a:r>
          </a:p>
          <a:p>
            <a:pPr marL="0" indent="0">
              <a:buNone/>
            </a:pPr>
            <a:endParaRPr lang="en-GB" dirty="0" smtClean="0"/>
          </a:p>
          <a:p>
            <a:pPr marL="0" indent="0">
              <a:buNone/>
            </a:pPr>
            <a:r>
              <a:rPr lang="en-GB" dirty="0" smtClean="0"/>
              <a:t>‘I </a:t>
            </a:r>
            <a:r>
              <a:rPr lang="en-GB" dirty="0"/>
              <a:t>suspect if you live in London and you’re commuting to Paris, you’re not low paid. Donegal-Derry, Monaghan –Armagh, Cavan – Fermanagh …  you can see that there will be issues that will be very unique to the border, beyond the issues that we’re already discussing about whether you have a hard/soft border … And those issues won’t be picked up by common travel area, or by the social security general kind of provisions that are already in place. Those are the kind of nitty gritty things that are really important to people and are about economic and social </a:t>
            </a:r>
            <a:r>
              <a:rPr lang="en-GB" dirty="0" smtClean="0"/>
              <a:t>rights.’ </a:t>
            </a:r>
            <a:r>
              <a:rPr lang="en-GB" dirty="0"/>
              <a:t>[</a:t>
            </a:r>
            <a:r>
              <a:rPr lang="en-GB" u="sng" dirty="0"/>
              <a:t>Chief Commissioner, Northern Ireland Human Rights Commission]</a:t>
            </a:r>
          </a:p>
          <a:p>
            <a:endParaRPr lang="en-GB" dirty="0"/>
          </a:p>
          <a:p>
            <a:pPr marL="0" indent="0" algn="just">
              <a:lnSpc>
                <a:spcPct val="120000"/>
              </a:lnSpc>
              <a:spcBef>
                <a:spcPts val="0"/>
              </a:spcBef>
              <a:buNone/>
            </a:pPr>
            <a:endParaRPr lang="en-GB" dirty="0"/>
          </a:p>
          <a:p>
            <a:pPr marL="0" indent="0">
              <a:lnSpc>
                <a:spcPct val="100000"/>
              </a:lnSpc>
              <a:spcBef>
                <a:spcPts val="0"/>
              </a:spcBef>
              <a:buNone/>
            </a:pPr>
            <a:endParaRPr lang="en-GB" dirty="0"/>
          </a:p>
          <a:p>
            <a:pPr marL="0" indent="0">
              <a:lnSpc>
                <a:spcPct val="100000"/>
              </a:lnSpc>
              <a:spcBef>
                <a:spcPts val="0"/>
              </a:spcBef>
              <a:buNone/>
            </a:pPr>
            <a:endParaRPr lang="en-GB" dirty="0"/>
          </a:p>
        </p:txBody>
      </p:sp>
    </p:spTree>
    <p:extLst>
      <p:ext uri="{BB962C8B-B14F-4D97-AF65-F5344CB8AC3E}">
        <p14:creationId xmlns:p14="http://schemas.microsoft.com/office/powerpoint/2010/main" val="1633330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20000"/>
          </a:bodyPr>
          <a:lstStyle/>
          <a:p>
            <a:pPr marL="0" indent="0">
              <a:lnSpc>
                <a:spcPct val="100000"/>
              </a:lnSpc>
              <a:spcBef>
                <a:spcPts val="0"/>
              </a:spcBef>
              <a:buNone/>
            </a:pPr>
            <a:r>
              <a:rPr lang="en-GB" b="1" u="sng" dirty="0"/>
              <a:t>Wider human rights and equality </a:t>
            </a:r>
            <a:r>
              <a:rPr lang="en-GB" b="1" u="sng" dirty="0" smtClean="0"/>
              <a:t>issues</a:t>
            </a:r>
          </a:p>
          <a:p>
            <a:pPr marL="0" indent="0">
              <a:lnSpc>
                <a:spcPct val="100000"/>
              </a:lnSpc>
              <a:spcBef>
                <a:spcPts val="0"/>
              </a:spcBef>
              <a:buNone/>
            </a:pPr>
            <a:endParaRPr lang="en-GB" b="1" u="sng" dirty="0" smtClean="0"/>
          </a:p>
          <a:p>
            <a:pPr algn="just">
              <a:lnSpc>
                <a:spcPct val="100000"/>
              </a:lnSpc>
              <a:spcBef>
                <a:spcPts val="0"/>
              </a:spcBef>
              <a:spcAft>
                <a:spcPts val="1200"/>
              </a:spcAft>
            </a:pPr>
            <a:r>
              <a:rPr lang="en-GB" dirty="0" smtClean="0"/>
              <a:t>Evidence suggests significant potential impacts on human rights and equality in Northern Ireland </a:t>
            </a:r>
          </a:p>
          <a:p>
            <a:pPr algn="just">
              <a:lnSpc>
                <a:spcPct val="100000"/>
              </a:lnSpc>
              <a:spcBef>
                <a:spcPts val="0"/>
              </a:spcBef>
              <a:spcAft>
                <a:spcPts val="1200"/>
              </a:spcAft>
            </a:pPr>
            <a:r>
              <a:rPr lang="en-GB" dirty="0"/>
              <a:t>While rights are central to the Belfast / Good Friday Agreement, they have often been </a:t>
            </a:r>
            <a:r>
              <a:rPr lang="en-GB" dirty="0" smtClean="0"/>
              <a:t>side-lined </a:t>
            </a:r>
            <a:r>
              <a:rPr lang="en-GB" dirty="0"/>
              <a:t>in the Brexit negotiation process in favour of arguments over economic </a:t>
            </a:r>
            <a:r>
              <a:rPr lang="en-GB" dirty="0" smtClean="0"/>
              <a:t>issues</a:t>
            </a:r>
            <a:endParaRPr lang="en-GB" dirty="0"/>
          </a:p>
          <a:p>
            <a:pPr algn="just">
              <a:lnSpc>
                <a:spcPct val="100000"/>
              </a:lnSpc>
              <a:spcBef>
                <a:spcPts val="0"/>
              </a:spcBef>
              <a:spcAft>
                <a:spcPts val="1200"/>
              </a:spcAft>
            </a:pPr>
            <a:r>
              <a:rPr lang="en-GB" dirty="0" smtClean="0"/>
              <a:t>The </a:t>
            </a:r>
            <a:r>
              <a:rPr lang="en-GB" dirty="0"/>
              <a:t>EU legal framework has provided </a:t>
            </a:r>
            <a:r>
              <a:rPr lang="en-GB" dirty="0" smtClean="0"/>
              <a:t>reassurance </a:t>
            </a:r>
            <a:r>
              <a:rPr lang="en-GB" dirty="0"/>
              <a:t>in </a:t>
            </a:r>
            <a:r>
              <a:rPr lang="en-GB" dirty="0" smtClean="0"/>
              <a:t>the context of a failure to deliver on many human rights and equality issues during the peace process</a:t>
            </a:r>
          </a:p>
          <a:p>
            <a:pPr algn="just">
              <a:lnSpc>
                <a:spcPct val="100000"/>
              </a:lnSpc>
              <a:spcBef>
                <a:spcPts val="0"/>
              </a:spcBef>
              <a:spcAft>
                <a:spcPts val="1200"/>
              </a:spcAft>
            </a:pPr>
            <a:r>
              <a:rPr lang="en-GB" dirty="0" smtClean="0"/>
              <a:t>Evidence indicates widespread fear of the equality consequences of Brexit given the supportive role of the EU legal framework in the particular circumstances of Northern Ireland </a:t>
            </a:r>
            <a:endParaRPr lang="en-GB" dirty="0"/>
          </a:p>
          <a:p>
            <a:pPr>
              <a:lnSpc>
                <a:spcPct val="100000"/>
              </a:lnSpc>
              <a:spcBef>
                <a:spcPts val="0"/>
              </a:spcBef>
            </a:pPr>
            <a:endParaRPr lang="en-GB" dirty="0"/>
          </a:p>
          <a:p>
            <a:pPr marL="0" indent="0">
              <a:lnSpc>
                <a:spcPct val="100000"/>
              </a:lnSpc>
              <a:spcBef>
                <a:spcPts val="0"/>
              </a:spcBef>
              <a:buNone/>
            </a:pPr>
            <a:endParaRPr lang="en-GB" dirty="0"/>
          </a:p>
          <a:p>
            <a:pPr marL="0" indent="0">
              <a:lnSpc>
                <a:spcPct val="100000"/>
              </a:lnSpc>
              <a:spcBef>
                <a:spcPts val="0"/>
              </a:spcBef>
              <a:buNone/>
            </a:pPr>
            <a:endParaRPr lang="en-GB" dirty="0"/>
          </a:p>
        </p:txBody>
      </p:sp>
    </p:spTree>
    <p:extLst>
      <p:ext uri="{BB962C8B-B14F-4D97-AF65-F5344CB8AC3E}">
        <p14:creationId xmlns:p14="http://schemas.microsoft.com/office/powerpoint/2010/main" val="15781363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20000"/>
          </a:bodyPr>
          <a:lstStyle/>
          <a:p>
            <a:pPr marL="0" indent="0">
              <a:lnSpc>
                <a:spcPct val="100000"/>
              </a:lnSpc>
              <a:spcBef>
                <a:spcPts val="0"/>
              </a:spcBef>
              <a:buNone/>
            </a:pPr>
            <a:r>
              <a:rPr lang="en-GB" b="1" u="sng" dirty="0"/>
              <a:t>Wider human rights and equality </a:t>
            </a:r>
            <a:r>
              <a:rPr lang="en-GB" b="1" u="sng" dirty="0" smtClean="0"/>
              <a:t>issues</a:t>
            </a:r>
          </a:p>
          <a:p>
            <a:pPr marL="0" indent="0">
              <a:lnSpc>
                <a:spcPct val="100000"/>
              </a:lnSpc>
              <a:spcBef>
                <a:spcPts val="0"/>
              </a:spcBef>
              <a:buNone/>
            </a:pPr>
            <a:endParaRPr lang="en-GB" b="1" u="sng" dirty="0" smtClean="0"/>
          </a:p>
          <a:p>
            <a:pPr algn="just">
              <a:lnSpc>
                <a:spcPct val="100000"/>
              </a:lnSpc>
              <a:spcBef>
                <a:spcPts val="0"/>
              </a:spcBef>
              <a:spcAft>
                <a:spcPts val="1200"/>
              </a:spcAft>
            </a:pPr>
            <a:r>
              <a:rPr lang="en-GB" b="1" dirty="0"/>
              <a:t>‘</a:t>
            </a:r>
            <a:r>
              <a:rPr lang="en-GB" dirty="0"/>
              <a:t>A frightful mess</a:t>
            </a:r>
            <a:r>
              <a:rPr lang="en-GB" dirty="0" smtClean="0"/>
              <a:t>’ </a:t>
            </a:r>
          </a:p>
          <a:p>
            <a:pPr algn="just">
              <a:lnSpc>
                <a:spcPct val="100000"/>
              </a:lnSpc>
              <a:spcBef>
                <a:spcPts val="0"/>
              </a:spcBef>
              <a:spcAft>
                <a:spcPts val="1200"/>
              </a:spcAft>
            </a:pPr>
            <a:r>
              <a:rPr lang="en-GB" dirty="0" smtClean="0"/>
              <a:t>Real risk of a divisive, complicated and confusing human rights landscape post Brexit (citizenship rights and human rights)</a:t>
            </a:r>
          </a:p>
          <a:p>
            <a:pPr algn="just">
              <a:lnSpc>
                <a:spcPct val="100000"/>
              </a:lnSpc>
              <a:spcBef>
                <a:spcPts val="0"/>
              </a:spcBef>
              <a:spcAft>
                <a:spcPts val="1200"/>
              </a:spcAft>
            </a:pPr>
            <a:r>
              <a:rPr lang="en-GB" dirty="0" smtClean="0"/>
              <a:t>Concerns about the draft Withdrawal Agreement and Protocol re human rights and equality guarantees and possible amendment</a:t>
            </a:r>
          </a:p>
          <a:p>
            <a:pPr algn="just">
              <a:lnSpc>
                <a:spcPct val="100000"/>
              </a:lnSpc>
              <a:spcBef>
                <a:spcPts val="0"/>
              </a:spcBef>
              <a:spcAft>
                <a:spcPts val="1200"/>
              </a:spcAft>
            </a:pPr>
            <a:r>
              <a:rPr lang="en-GB" dirty="0" smtClean="0"/>
              <a:t>The impact on equivalence of rights on island of Ireland </a:t>
            </a:r>
          </a:p>
          <a:p>
            <a:pPr algn="just">
              <a:lnSpc>
                <a:spcPct val="100000"/>
              </a:lnSpc>
              <a:spcBef>
                <a:spcPts val="0"/>
              </a:spcBef>
              <a:spcAft>
                <a:spcPts val="1200"/>
              </a:spcAft>
            </a:pPr>
            <a:r>
              <a:rPr lang="en-GB" dirty="0" smtClean="0"/>
              <a:t>Bill of Rights and Charter of Rights – a renewed conversation</a:t>
            </a:r>
          </a:p>
          <a:p>
            <a:pPr algn="just">
              <a:lnSpc>
                <a:spcPct val="100000"/>
              </a:lnSpc>
              <a:spcBef>
                <a:spcPts val="0"/>
              </a:spcBef>
              <a:spcAft>
                <a:spcPts val="1200"/>
              </a:spcAft>
            </a:pPr>
            <a:r>
              <a:rPr lang="en-GB" dirty="0" smtClean="0"/>
              <a:t>Increasing reference to revisiting the human rights and equality framework for Northern Ireland in light of Brexit </a:t>
            </a:r>
          </a:p>
          <a:p>
            <a:pPr marL="0" indent="0">
              <a:lnSpc>
                <a:spcPct val="100000"/>
              </a:lnSpc>
              <a:spcBef>
                <a:spcPts val="0"/>
              </a:spcBef>
              <a:buNone/>
            </a:pPr>
            <a:endParaRPr lang="en-GB" dirty="0"/>
          </a:p>
          <a:p>
            <a:pPr marL="0" indent="0">
              <a:lnSpc>
                <a:spcPct val="100000"/>
              </a:lnSpc>
              <a:spcBef>
                <a:spcPts val="0"/>
              </a:spcBef>
              <a:buNone/>
            </a:pPr>
            <a:endParaRPr lang="en-GB" dirty="0"/>
          </a:p>
          <a:p>
            <a:pPr marL="0" indent="0">
              <a:lnSpc>
                <a:spcPct val="100000"/>
              </a:lnSpc>
              <a:spcBef>
                <a:spcPts val="0"/>
              </a:spcBef>
              <a:buNone/>
            </a:pPr>
            <a:endParaRPr lang="en-GB" dirty="0"/>
          </a:p>
        </p:txBody>
      </p:sp>
    </p:spTree>
    <p:extLst>
      <p:ext uri="{BB962C8B-B14F-4D97-AF65-F5344CB8AC3E}">
        <p14:creationId xmlns:p14="http://schemas.microsoft.com/office/powerpoint/2010/main" val="3228875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marL="0" indent="0">
              <a:lnSpc>
                <a:spcPct val="100000"/>
              </a:lnSpc>
              <a:spcBef>
                <a:spcPts val="0"/>
              </a:spcBef>
              <a:buNone/>
            </a:pPr>
            <a:r>
              <a:rPr lang="en-GB" b="1" u="sng" dirty="0"/>
              <a:t>Wider human rights and equality </a:t>
            </a:r>
            <a:r>
              <a:rPr lang="en-GB" b="1" u="sng" dirty="0" smtClean="0"/>
              <a:t>issues</a:t>
            </a:r>
          </a:p>
          <a:p>
            <a:pPr marL="0" indent="0">
              <a:buNone/>
            </a:pPr>
            <a:endParaRPr lang="en-GB" dirty="0" smtClean="0"/>
          </a:p>
          <a:p>
            <a:pPr marL="0" indent="0">
              <a:buNone/>
            </a:pPr>
            <a:r>
              <a:rPr lang="en-GB" dirty="0" smtClean="0"/>
              <a:t>‘We </a:t>
            </a:r>
            <a:r>
              <a:rPr lang="en-GB" dirty="0"/>
              <a:t>end up with a very confusing mix of common law, EU Law, Court of Justice jurisprudence, Court of Human rights jurisprudence, being applied by county court and high court judges in NI, which is going to be a frightful mess, I </a:t>
            </a:r>
            <a:r>
              <a:rPr lang="en-GB" dirty="0" smtClean="0"/>
              <a:t>think. I </a:t>
            </a:r>
            <a:r>
              <a:rPr lang="en-GB" dirty="0"/>
              <a:t>know there are some people who think this can all be remedied, some sensible people, it can all be sorted out and actually we can build on it, and domestic law can be better than what we had before, but I doubt it (laughter). And even if they wanted to there is, I think, I can’t remember who it was, Lord Judge, said that this was a tsunami they were never going to be able to deal with, of legislation that would be required, just to protect what we currently </a:t>
            </a:r>
            <a:r>
              <a:rPr lang="en-GB" dirty="0" smtClean="0"/>
              <a:t>have.’ [</a:t>
            </a:r>
            <a:r>
              <a:rPr lang="en-GB" u="sng" dirty="0" smtClean="0"/>
              <a:t>Anonymous Interviewee</a:t>
            </a:r>
            <a:r>
              <a:rPr lang="en-GB" dirty="0" smtClean="0"/>
              <a:t>]</a:t>
            </a:r>
            <a:endParaRPr lang="en-GB" dirty="0"/>
          </a:p>
          <a:p>
            <a:pPr marL="0" indent="0">
              <a:lnSpc>
                <a:spcPct val="100000"/>
              </a:lnSpc>
              <a:spcBef>
                <a:spcPts val="0"/>
              </a:spcBef>
              <a:buNone/>
            </a:pPr>
            <a:endParaRPr lang="en-GB" dirty="0"/>
          </a:p>
          <a:p>
            <a:pPr marL="0" indent="0">
              <a:lnSpc>
                <a:spcPct val="100000"/>
              </a:lnSpc>
              <a:spcBef>
                <a:spcPts val="0"/>
              </a:spcBef>
              <a:buNone/>
            </a:pPr>
            <a:endParaRPr lang="en-GB" dirty="0"/>
          </a:p>
          <a:p>
            <a:pPr marL="0" indent="0">
              <a:lnSpc>
                <a:spcPct val="100000"/>
              </a:lnSpc>
              <a:spcBef>
                <a:spcPts val="0"/>
              </a:spcBef>
              <a:buNone/>
            </a:pPr>
            <a:endParaRPr lang="en-GB" dirty="0"/>
          </a:p>
        </p:txBody>
      </p:sp>
    </p:spTree>
    <p:extLst>
      <p:ext uri="{BB962C8B-B14F-4D97-AF65-F5344CB8AC3E}">
        <p14:creationId xmlns:p14="http://schemas.microsoft.com/office/powerpoint/2010/main" val="35777555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lnSpc>
                <a:spcPct val="100000"/>
              </a:lnSpc>
              <a:spcBef>
                <a:spcPts val="0"/>
              </a:spcBef>
              <a:buNone/>
            </a:pPr>
            <a:r>
              <a:rPr lang="en-GB" b="1" u="sng" dirty="0" smtClean="0"/>
              <a:t>About the Project</a:t>
            </a:r>
            <a:endParaRPr lang="en-GB" b="1" dirty="0" smtClean="0"/>
          </a:p>
          <a:p>
            <a:pPr marL="0" indent="0" algn="just">
              <a:lnSpc>
                <a:spcPct val="100000"/>
              </a:lnSpc>
              <a:spcBef>
                <a:spcPts val="0"/>
              </a:spcBef>
              <a:buNone/>
            </a:pPr>
            <a:r>
              <a:rPr lang="en-GB" dirty="0" smtClean="0"/>
              <a:t>This is a collaborative ESRC-funded research project between the Law Schools of Queen’s University Belfast and Ulster University and the region’s leading human rights organisation, the Committee on the Administration of Justice (CAJ). </a:t>
            </a:r>
          </a:p>
          <a:p>
            <a:pPr marL="0" indent="0" algn="just">
              <a:lnSpc>
                <a:spcPct val="100000"/>
              </a:lnSpc>
              <a:spcBef>
                <a:spcPts val="0"/>
              </a:spcBef>
              <a:buNone/>
            </a:pPr>
            <a:endParaRPr lang="en-GB" dirty="0"/>
          </a:p>
          <a:p>
            <a:pPr marL="0" indent="0" algn="just">
              <a:lnSpc>
                <a:spcPct val="100000"/>
              </a:lnSpc>
              <a:spcBef>
                <a:spcPts val="0"/>
              </a:spcBef>
              <a:buNone/>
            </a:pPr>
            <a:r>
              <a:rPr lang="en-GB" dirty="0" smtClean="0"/>
              <a:t>Our project examines the constitutional, conflict transformation, human rights and equality consequences of Brexit for Northern Ireland </a:t>
            </a:r>
            <a:endParaRPr lang="en-GB" dirty="0"/>
          </a:p>
        </p:txBody>
      </p:sp>
    </p:spTree>
    <p:extLst>
      <p:ext uri="{BB962C8B-B14F-4D97-AF65-F5344CB8AC3E}">
        <p14:creationId xmlns:p14="http://schemas.microsoft.com/office/powerpoint/2010/main" val="283710418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buNone/>
            </a:pPr>
            <a:r>
              <a:rPr lang="en-GB" b="1" u="sng" dirty="0" smtClean="0"/>
              <a:t>For further information</a:t>
            </a:r>
            <a:endParaRPr lang="en-GB" b="1" dirty="0" smtClean="0"/>
          </a:p>
          <a:p>
            <a:pPr marL="0" indent="0">
              <a:buNone/>
            </a:pPr>
            <a:r>
              <a:rPr lang="en-GB" dirty="0" smtClean="0"/>
              <a:t>Website: </a:t>
            </a:r>
            <a:r>
              <a:rPr lang="en-GB" dirty="0" smtClean="0">
                <a:hlinkClick r:id="rId2"/>
              </a:rPr>
              <a:t>www.brexitlawni.org</a:t>
            </a:r>
            <a:r>
              <a:rPr lang="en-GB" dirty="0" smtClean="0"/>
              <a:t> </a:t>
            </a:r>
          </a:p>
          <a:p>
            <a:pPr marL="0" indent="0">
              <a:buNone/>
            </a:pPr>
            <a:r>
              <a:rPr lang="en-GB" dirty="0" smtClean="0"/>
              <a:t>Twitter: @BrexitLawNI </a:t>
            </a:r>
          </a:p>
          <a:p>
            <a:pPr marL="0" indent="0">
              <a:buNone/>
            </a:pPr>
            <a:r>
              <a:rPr lang="en-GB" dirty="0" smtClean="0"/>
              <a:t>Facebook: facebook.com/</a:t>
            </a:r>
            <a:r>
              <a:rPr lang="en-GB" dirty="0" err="1" smtClean="0"/>
              <a:t>brexitlawni</a:t>
            </a:r>
            <a:r>
              <a:rPr lang="en-GB" dirty="0" smtClean="0"/>
              <a:t> </a:t>
            </a:r>
          </a:p>
          <a:p>
            <a:pPr marL="0" indent="0">
              <a:buNone/>
            </a:pPr>
            <a:r>
              <a:rPr lang="en-GB" dirty="0" smtClean="0"/>
              <a:t>Email: </a:t>
            </a:r>
            <a:r>
              <a:rPr lang="en-GB" u="sng" dirty="0" smtClean="0">
                <a:hlinkClick r:id="rId3"/>
              </a:rPr>
              <a:t>brexitlawni@qub.ac.uk</a:t>
            </a:r>
            <a:endParaRPr lang="en-GB" u="sng" dirty="0" smtClean="0"/>
          </a:p>
          <a:p>
            <a:pPr marL="0" indent="0">
              <a:buNone/>
            </a:pPr>
            <a:endParaRPr lang="en-GB" u="sng" dirty="0"/>
          </a:p>
        </p:txBody>
      </p:sp>
      <p:pic>
        <p:nvPicPr>
          <p:cNvPr id="4" name="Picture 3"/>
          <p:cNvPicPr>
            <a:picLocks noChangeAspect="1"/>
          </p:cNvPicPr>
          <p:nvPr/>
        </p:nvPicPr>
        <p:blipFill>
          <a:blip r:embed="rId4"/>
          <a:stretch>
            <a:fillRect/>
          </a:stretch>
        </p:blipFill>
        <p:spPr>
          <a:xfrm>
            <a:off x="963828" y="4267200"/>
            <a:ext cx="9728886" cy="2215978"/>
          </a:xfrm>
          <a:prstGeom prst="rect">
            <a:avLst/>
          </a:prstGeom>
        </p:spPr>
      </p:pic>
    </p:spTree>
    <p:extLst>
      <p:ext uri="{BB962C8B-B14F-4D97-AF65-F5344CB8AC3E}">
        <p14:creationId xmlns:p14="http://schemas.microsoft.com/office/powerpoint/2010/main" val="141586411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lgn="ctr">
              <a:buNone/>
            </a:pPr>
            <a:r>
              <a:rPr lang="en-GB" sz="8000" b="1" dirty="0" smtClean="0">
                <a:effectLst>
                  <a:outerShdw blurRad="38100" dist="38100" dir="2700000" algn="tl">
                    <a:srgbClr val="000000">
                      <a:alpha val="43137"/>
                    </a:srgbClr>
                  </a:outerShdw>
                </a:effectLst>
              </a:rPr>
              <a:t>Thank you</a:t>
            </a:r>
          </a:p>
          <a:p>
            <a:pPr marL="0" indent="0" algn="ctr">
              <a:buNone/>
            </a:pPr>
            <a:endParaRPr lang="en-GB" sz="8000" dirty="0" smtClean="0">
              <a:effectLst>
                <a:outerShdw blurRad="38100" dist="38100" dir="2700000" algn="tl">
                  <a:srgbClr val="000000">
                    <a:alpha val="43137"/>
                  </a:srgbClr>
                </a:outerShdw>
              </a:effectLst>
            </a:endParaRPr>
          </a:p>
          <a:p>
            <a:pPr marL="0" indent="0" algn="ctr">
              <a:lnSpc>
                <a:spcPct val="100000"/>
              </a:lnSpc>
              <a:spcBef>
                <a:spcPts val="0"/>
              </a:spcBef>
              <a:buNone/>
            </a:pPr>
            <a:endParaRPr lang="en-GB" sz="8000" b="1" dirty="0">
              <a:effectLst>
                <a:outerShdw blurRad="38100" dist="38100" dir="2700000" algn="tl">
                  <a:srgbClr val="000000">
                    <a:alpha val="43137"/>
                  </a:srgbClr>
                </a:outerShdw>
              </a:effectLst>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05275" y="2744561"/>
            <a:ext cx="3981450" cy="3981450"/>
          </a:xfrm>
          <a:prstGeom prst="rect">
            <a:avLst/>
          </a:prstGeom>
        </p:spPr>
      </p:pic>
    </p:spTree>
    <p:extLst>
      <p:ext uri="{BB962C8B-B14F-4D97-AF65-F5344CB8AC3E}">
        <p14:creationId xmlns:p14="http://schemas.microsoft.com/office/powerpoint/2010/main" val="20295528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a:xfrm>
            <a:off x="838200" y="2582562"/>
            <a:ext cx="5181600" cy="3594399"/>
          </a:xfrm>
        </p:spPr>
        <p:txBody>
          <a:bodyPr>
            <a:normAutofit fontScale="85000" lnSpcReduction="20000"/>
          </a:bodyPr>
          <a:lstStyle/>
          <a:p>
            <a:r>
              <a:rPr lang="en-GB" b="1" dirty="0" smtClean="0"/>
              <a:t>Professor </a:t>
            </a:r>
            <a:r>
              <a:rPr lang="en-GB" b="1" dirty="0"/>
              <a:t>Colin Harvey</a:t>
            </a:r>
            <a:r>
              <a:rPr lang="en-GB" dirty="0"/>
              <a:t> </a:t>
            </a:r>
          </a:p>
          <a:p>
            <a:pPr marL="0" indent="0">
              <a:buNone/>
            </a:pPr>
            <a:r>
              <a:rPr lang="en-GB" u="sng" dirty="0">
                <a:hlinkClick r:id="rId2"/>
              </a:rPr>
              <a:t>c.harvey@qub.ac.uk</a:t>
            </a:r>
            <a:r>
              <a:rPr lang="en-GB" dirty="0"/>
              <a:t> |+44 28 9097 1004</a:t>
            </a:r>
          </a:p>
          <a:p>
            <a:r>
              <a:rPr lang="en-GB" b="1" dirty="0"/>
              <a:t>Professor Rory O’Connell </a:t>
            </a:r>
            <a:endParaRPr lang="en-GB" dirty="0"/>
          </a:p>
          <a:p>
            <a:pPr marL="0" indent="0">
              <a:buNone/>
            </a:pPr>
            <a:r>
              <a:rPr lang="en-GB" u="sng" dirty="0">
                <a:hlinkClick r:id="rId3"/>
              </a:rPr>
              <a:t>r.oconnell@ulster.ac.uk</a:t>
            </a:r>
            <a:r>
              <a:rPr lang="en-GB" dirty="0"/>
              <a:t> | +44 28 9036 6693</a:t>
            </a:r>
          </a:p>
          <a:p>
            <a:r>
              <a:rPr lang="en-GB" b="1" dirty="0"/>
              <a:t>Professor Kieran McEvoy </a:t>
            </a:r>
            <a:endParaRPr lang="en-GB" dirty="0"/>
          </a:p>
          <a:p>
            <a:pPr marL="0" indent="0">
              <a:buNone/>
            </a:pPr>
            <a:r>
              <a:rPr lang="en-GB" u="sng" dirty="0">
                <a:hlinkClick r:id="rId4"/>
              </a:rPr>
              <a:t>k.mcevoy@qub.ac.uk</a:t>
            </a:r>
            <a:r>
              <a:rPr lang="en-GB" dirty="0"/>
              <a:t> | +44 28 9097 </a:t>
            </a:r>
            <a:r>
              <a:rPr lang="en-GB" dirty="0" smtClean="0"/>
              <a:t>3291</a:t>
            </a:r>
            <a:endParaRPr lang="en-GB" dirty="0"/>
          </a:p>
        </p:txBody>
      </p:sp>
      <p:sp>
        <p:nvSpPr>
          <p:cNvPr id="6" name="Content Placeholder 5"/>
          <p:cNvSpPr>
            <a:spLocks noGrp="1"/>
          </p:cNvSpPr>
          <p:nvPr>
            <p:ph sz="half" idx="2"/>
          </p:nvPr>
        </p:nvSpPr>
        <p:spPr>
          <a:xfrm>
            <a:off x="6172200" y="2582562"/>
            <a:ext cx="5181600" cy="3594400"/>
          </a:xfrm>
        </p:spPr>
        <p:txBody>
          <a:bodyPr>
            <a:normAutofit fontScale="85000" lnSpcReduction="20000"/>
          </a:bodyPr>
          <a:lstStyle/>
          <a:p>
            <a:r>
              <a:rPr lang="en-GB" b="1" dirty="0"/>
              <a:t>Dr Anna Bryson</a:t>
            </a:r>
            <a:endParaRPr lang="en-GB" dirty="0"/>
          </a:p>
          <a:p>
            <a:pPr marL="0" indent="0">
              <a:buNone/>
            </a:pPr>
            <a:r>
              <a:rPr lang="en-GB" u="sng" dirty="0">
                <a:hlinkClick r:id="rId5"/>
              </a:rPr>
              <a:t>a.bryson@qub.ac.uk</a:t>
            </a:r>
            <a:r>
              <a:rPr lang="en-GB" dirty="0"/>
              <a:t> | +44 28 9097 3453</a:t>
            </a:r>
          </a:p>
          <a:p>
            <a:r>
              <a:rPr lang="en-GB" b="1" dirty="0"/>
              <a:t>Dr Amanda Kramer</a:t>
            </a:r>
            <a:endParaRPr lang="en-GB" dirty="0"/>
          </a:p>
          <a:p>
            <a:pPr marL="0" indent="0">
              <a:buNone/>
            </a:pPr>
            <a:r>
              <a:rPr lang="en-GB" u="sng" dirty="0">
                <a:hlinkClick r:id="rId6"/>
              </a:rPr>
              <a:t>a.l.kramer@qub.ac.uk</a:t>
            </a:r>
            <a:r>
              <a:rPr lang="en-GB" dirty="0"/>
              <a:t> | +44 28 9097 3451</a:t>
            </a:r>
          </a:p>
          <a:p>
            <a:r>
              <a:rPr lang="en-GB" b="1" dirty="0" smtClean="0"/>
              <a:t>Brian Gormally</a:t>
            </a:r>
            <a:endParaRPr lang="en-GB" dirty="0" smtClean="0"/>
          </a:p>
          <a:p>
            <a:pPr marL="0" indent="0">
              <a:buNone/>
            </a:pPr>
            <a:r>
              <a:rPr lang="en-GB" u="sng" dirty="0" smtClean="0">
                <a:hlinkClick r:id="rId7"/>
              </a:rPr>
              <a:t>brian@caj.org.uk</a:t>
            </a:r>
            <a:r>
              <a:rPr lang="en-GB" dirty="0" smtClean="0"/>
              <a:t> | +44 28 9031 6000</a:t>
            </a:r>
          </a:p>
          <a:p>
            <a:r>
              <a:rPr lang="en-GB" b="1" dirty="0" smtClean="0"/>
              <a:t>Daniel Holder</a:t>
            </a:r>
            <a:endParaRPr lang="en-GB" dirty="0" smtClean="0"/>
          </a:p>
          <a:p>
            <a:pPr marL="0" indent="0">
              <a:buNone/>
            </a:pPr>
            <a:r>
              <a:rPr lang="en-GB" u="sng" dirty="0" smtClean="0">
                <a:hlinkClick r:id="rId8"/>
              </a:rPr>
              <a:t>daniel@caj.org.uk</a:t>
            </a:r>
            <a:r>
              <a:rPr lang="en-GB" dirty="0" smtClean="0"/>
              <a:t> | +44 28 9031 6000</a:t>
            </a:r>
          </a:p>
        </p:txBody>
      </p:sp>
      <p:sp>
        <p:nvSpPr>
          <p:cNvPr id="4" name="Text Placeholder 3"/>
          <p:cNvSpPr>
            <a:spLocks noGrp="1"/>
          </p:cNvSpPr>
          <p:nvPr>
            <p:ph type="body" idx="4294967295"/>
          </p:nvPr>
        </p:nvSpPr>
        <p:spPr>
          <a:xfrm>
            <a:off x="838201" y="1681163"/>
            <a:ext cx="11353800" cy="561975"/>
          </a:xfrm>
        </p:spPr>
        <p:txBody>
          <a:bodyPr>
            <a:noAutofit/>
          </a:bodyPr>
          <a:lstStyle/>
          <a:p>
            <a:pPr marL="0" indent="0" algn="just">
              <a:buNone/>
            </a:pPr>
            <a:r>
              <a:rPr lang="en-GB" sz="4400" b="1" dirty="0" smtClean="0">
                <a:effectLst>
                  <a:outerShdw blurRad="38100" dist="38100" dir="2700000" algn="tl">
                    <a:srgbClr val="000000">
                      <a:alpha val="43137"/>
                    </a:srgbClr>
                  </a:outerShdw>
                </a:effectLst>
              </a:rPr>
              <a:t>Who are we?</a:t>
            </a:r>
            <a:endParaRPr lang="en-GB" sz="4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530956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6" name="Content Placeholder 5"/>
          <p:cNvSpPr>
            <a:spLocks noGrp="1"/>
          </p:cNvSpPr>
          <p:nvPr>
            <p:ph idx="1"/>
          </p:nvPr>
        </p:nvSpPr>
        <p:spPr/>
        <p:txBody>
          <a:bodyPr>
            <a:normAutofit/>
          </a:bodyPr>
          <a:lstStyle/>
          <a:p>
            <a:pPr marL="0" indent="0">
              <a:spcAft>
                <a:spcPts val="1200"/>
              </a:spcAft>
              <a:buNone/>
            </a:pPr>
            <a:r>
              <a:rPr lang="en-GB" b="1" u="sng" dirty="0" smtClean="0"/>
              <a:t>Our approach</a:t>
            </a:r>
          </a:p>
          <a:p>
            <a:pPr>
              <a:spcAft>
                <a:spcPts val="1200"/>
              </a:spcAft>
            </a:pPr>
            <a:r>
              <a:rPr lang="en-GB" dirty="0" smtClean="0"/>
              <a:t>20 Semi-structured interviews</a:t>
            </a:r>
          </a:p>
          <a:p>
            <a:pPr>
              <a:spcAft>
                <a:spcPts val="1200"/>
              </a:spcAft>
            </a:pPr>
            <a:r>
              <a:rPr lang="en-GB" dirty="0" smtClean="0"/>
              <a:t>6 Town hall meetings </a:t>
            </a:r>
          </a:p>
          <a:p>
            <a:pPr>
              <a:spcAft>
                <a:spcPts val="1200"/>
              </a:spcAft>
            </a:pPr>
            <a:r>
              <a:rPr lang="en-GB" dirty="0" smtClean="0"/>
              <a:t>44 Stakeholder meetings </a:t>
            </a:r>
          </a:p>
          <a:p>
            <a:pPr>
              <a:spcAft>
                <a:spcPts val="1200"/>
              </a:spcAft>
            </a:pPr>
            <a:r>
              <a:rPr lang="en-GB" dirty="0" smtClean="0"/>
              <a:t>Comprehensive literature review </a:t>
            </a:r>
          </a:p>
          <a:p>
            <a:pPr>
              <a:spcAft>
                <a:spcPts val="1200"/>
              </a:spcAft>
            </a:pPr>
            <a:r>
              <a:rPr lang="en-GB" dirty="0" smtClean="0"/>
              <a:t>Conference presentations &amp; Brexit Cafés </a:t>
            </a:r>
          </a:p>
        </p:txBody>
      </p:sp>
    </p:spTree>
    <p:extLst>
      <p:ext uri="{BB962C8B-B14F-4D97-AF65-F5344CB8AC3E}">
        <p14:creationId xmlns:p14="http://schemas.microsoft.com/office/powerpoint/2010/main" val="7567366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marL="0" indent="0" algn="just">
              <a:lnSpc>
                <a:spcPct val="100000"/>
              </a:lnSpc>
              <a:spcBef>
                <a:spcPts val="0"/>
              </a:spcBef>
              <a:spcAft>
                <a:spcPts val="1200"/>
              </a:spcAft>
              <a:buNone/>
            </a:pPr>
            <a:r>
              <a:rPr lang="en-GB" b="1" u="sng" dirty="0" smtClean="0"/>
              <a:t>Our Outputs</a:t>
            </a:r>
          </a:p>
          <a:p>
            <a:pPr algn="just">
              <a:lnSpc>
                <a:spcPct val="100000"/>
              </a:lnSpc>
              <a:spcBef>
                <a:spcPts val="0"/>
              </a:spcBef>
              <a:spcAft>
                <a:spcPts val="1200"/>
              </a:spcAft>
            </a:pPr>
            <a:r>
              <a:rPr lang="en-GB" dirty="0"/>
              <a:t>6</a:t>
            </a:r>
            <a:r>
              <a:rPr lang="en-GB" dirty="0" smtClean="0"/>
              <a:t> preliminary </a:t>
            </a:r>
            <a:r>
              <a:rPr lang="en-GB" dirty="0" smtClean="0">
                <a:hlinkClick r:id="rId2"/>
              </a:rPr>
              <a:t>reports</a:t>
            </a:r>
            <a:r>
              <a:rPr lang="en-GB" dirty="0" smtClean="0"/>
              <a:t> and </a:t>
            </a:r>
            <a:r>
              <a:rPr lang="en-GB" dirty="0" smtClean="0">
                <a:hlinkClick r:id="rId2"/>
              </a:rPr>
              <a:t>analysis</a:t>
            </a:r>
            <a:r>
              <a:rPr lang="en-GB" dirty="0" smtClean="0"/>
              <a:t> of the Joint Report and the draft Withdrawal Agreement and Protocol</a:t>
            </a:r>
          </a:p>
          <a:p>
            <a:pPr algn="just">
              <a:lnSpc>
                <a:spcPct val="100000"/>
              </a:lnSpc>
              <a:spcBef>
                <a:spcPts val="0"/>
              </a:spcBef>
              <a:spcAft>
                <a:spcPts val="1200"/>
              </a:spcAft>
            </a:pPr>
            <a:r>
              <a:rPr lang="en-GB" dirty="0" smtClean="0">
                <a:hlinkClick r:id="rId2"/>
              </a:rPr>
              <a:t>Written evidence</a:t>
            </a:r>
            <a:r>
              <a:rPr lang="en-GB" dirty="0" smtClean="0"/>
              <a:t>, including to the House of Lords Constitution Committee, Northern Ireland Affairs Committee, Joint Committee on Human Rights (Westminster</a:t>
            </a:r>
            <a:r>
              <a:rPr lang="en-GB" dirty="0"/>
              <a:t>); </a:t>
            </a:r>
            <a:r>
              <a:rPr lang="en-GB" dirty="0" smtClean="0"/>
              <a:t>and the House </a:t>
            </a:r>
            <a:r>
              <a:rPr lang="en-GB" dirty="0"/>
              <a:t>of Lords EU Home Affairs </a:t>
            </a:r>
            <a:r>
              <a:rPr lang="en-GB" dirty="0" smtClean="0"/>
              <a:t>Sub-Committee</a:t>
            </a:r>
          </a:p>
          <a:p>
            <a:pPr algn="just">
              <a:lnSpc>
                <a:spcPct val="100000"/>
              </a:lnSpc>
              <a:spcBef>
                <a:spcPts val="0"/>
              </a:spcBef>
              <a:spcAft>
                <a:spcPts val="1200"/>
              </a:spcAft>
            </a:pPr>
            <a:r>
              <a:rPr lang="en-GB" i="1" dirty="0" smtClean="0"/>
              <a:t>BrexitLawNI</a:t>
            </a:r>
            <a:r>
              <a:rPr lang="en-GB" dirty="0" smtClean="0"/>
              <a:t> </a:t>
            </a:r>
            <a:r>
              <a:rPr lang="en-GB" dirty="0" smtClean="0">
                <a:hlinkClick r:id="rId3"/>
              </a:rPr>
              <a:t>blogs</a:t>
            </a:r>
            <a:r>
              <a:rPr lang="en-GB" dirty="0" smtClean="0"/>
              <a:t>: including recent contributions on ‘The Implications of Brexit for Asylum in NI’, ‘The EU (Withdrawal) Bill’ and ‘Equality of Citizenship’</a:t>
            </a:r>
          </a:p>
          <a:p>
            <a:pPr algn="just">
              <a:lnSpc>
                <a:spcPct val="100000"/>
              </a:lnSpc>
              <a:spcBef>
                <a:spcPts val="0"/>
              </a:spcBef>
              <a:spcAft>
                <a:spcPts val="1200"/>
              </a:spcAft>
            </a:pPr>
            <a:r>
              <a:rPr lang="en-GB" i="1" dirty="0" smtClean="0"/>
              <a:t>BrexitLawNI</a:t>
            </a:r>
            <a:r>
              <a:rPr lang="en-GB" dirty="0" smtClean="0"/>
              <a:t> on </a:t>
            </a:r>
            <a:r>
              <a:rPr lang="en-GB" dirty="0" smtClean="0">
                <a:hlinkClick r:id="rId4"/>
              </a:rPr>
              <a:t>twitter</a:t>
            </a:r>
            <a:endParaRPr lang="en-GB" dirty="0" smtClean="0"/>
          </a:p>
          <a:p>
            <a:pPr algn="just">
              <a:lnSpc>
                <a:spcPct val="100000"/>
              </a:lnSpc>
              <a:spcBef>
                <a:spcPts val="0"/>
              </a:spcBef>
              <a:spcAft>
                <a:spcPts val="1200"/>
              </a:spcAft>
            </a:pPr>
            <a:r>
              <a:rPr lang="en-GB" dirty="0" smtClean="0"/>
              <a:t>See our </a:t>
            </a:r>
            <a:r>
              <a:rPr lang="en-GB" dirty="0" smtClean="0">
                <a:hlinkClick r:id="rId5"/>
              </a:rPr>
              <a:t>website</a:t>
            </a:r>
            <a:r>
              <a:rPr lang="en-GB" dirty="0" smtClean="0"/>
              <a:t> (below) for further details and additional outputs</a:t>
            </a:r>
            <a:endParaRPr lang="en-GB" dirty="0"/>
          </a:p>
        </p:txBody>
      </p:sp>
    </p:spTree>
    <p:extLst>
      <p:ext uri="{BB962C8B-B14F-4D97-AF65-F5344CB8AC3E}">
        <p14:creationId xmlns:p14="http://schemas.microsoft.com/office/powerpoint/2010/main" val="34771189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0000" lnSpcReduction="20000"/>
          </a:bodyPr>
          <a:lstStyle/>
          <a:p>
            <a:pPr marL="0" indent="0">
              <a:lnSpc>
                <a:spcPct val="100000"/>
              </a:lnSpc>
              <a:spcBef>
                <a:spcPts val="0"/>
              </a:spcBef>
              <a:buNone/>
            </a:pPr>
            <a:r>
              <a:rPr lang="en-GB" b="1" u="sng" dirty="0" smtClean="0"/>
              <a:t>Context</a:t>
            </a:r>
            <a:br>
              <a:rPr lang="en-GB" b="1" u="sng" dirty="0" smtClean="0"/>
            </a:br>
            <a:endParaRPr lang="en-GB" b="1" u="sng" dirty="0" smtClean="0"/>
          </a:p>
          <a:p>
            <a:pPr lvl="0" algn="just">
              <a:lnSpc>
                <a:spcPct val="100000"/>
              </a:lnSpc>
              <a:spcBef>
                <a:spcPts val="0"/>
              </a:spcBef>
              <a:spcAft>
                <a:spcPts val="1200"/>
              </a:spcAft>
            </a:pPr>
            <a:r>
              <a:rPr lang="en-GB" dirty="0" smtClean="0"/>
              <a:t>Northern Ireland/Ireland matters at the heart of the negotiations</a:t>
            </a:r>
          </a:p>
          <a:p>
            <a:pPr lvl="0" algn="just">
              <a:lnSpc>
                <a:spcPct val="100000"/>
              </a:lnSpc>
              <a:spcBef>
                <a:spcPts val="0"/>
              </a:spcBef>
              <a:spcAft>
                <a:spcPts val="1200"/>
              </a:spcAft>
            </a:pPr>
            <a:r>
              <a:rPr lang="en-GB" dirty="0" smtClean="0"/>
              <a:t>Northern </a:t>
            </a:r>
            <a:r>
              <a:rPr lang="en-GB" dirty="0"/>
              <a:t>Ireland </a:t>
            </a:r>
            <a:r>
              <a:rPr lang="en-GB" dirty="0" smtClean="0"/>
              <a:t>enjoys </a:t>
            </a:r>
            <a:r>
              <a:rPr lang="en-GB" dirty="0"/>
              <a:t>a </a:t>
            </a:r>
            <a:r>
              <a:rPr lang="en-GB" dirty="0" smtClean="0"/>
              <a:t>measure of constitutional distinctiveness within the UK and flowing from Belfast/Good Friday Agreement and subsequent agreements</a:t>
            </a:r>
          </a:p>
          <a:p>
            <a:pPr lvl="0" algn="just">
              <a:lnSpc>
                <a:spcPct val="100000"/>
              </a:lnSpc>
              <a:spcBef>
                <a:spcPts val="0"/>
              </a:spcBef>
              <a:spcAft>
                <a:spcPts val="1200"/>
              </a:spcAft>
            </a:pPr>
            <a:r>
              <a:rPr lang="en-GB" dirty="0" smtClean="0"/>
              <a:t>The power-sharing institutions are not functioning at present (and Brexit is a factor in this)</a:t>
            </a:r>
          </a:p>
          <a:p>
            <a:pPr lvl="0" algn="just">
              <a:lnSpc>
                <a:spcPct val="100000"/>
              </a:lnSpc>
              <a:spcBef>
                <a:spcPts val="0"/>
              </a:spcBef>
              <a:spcAft>
                <a:spcPts val="1200"/>
              </a:spcAft>
            </a:pPr>
            <a:r>
              <a:rPr lang="en-GB" dirty="0" smtClean="0"/>
              <a:t>Northern Ireland has </a:t>
            </a:r>
            <a:r>
              <a:rPr lang="en-GB" dirty="0"/>
              <a:t>not consented to Brexit </a:t>
            </a:r>
            <a:r>
              <a:rPr lang="en-GB" dirty="0" smtClean="0"/>
              <a:t>and there is evidence that the Remain vote has risen</a:t>
            </a:r>
          </a:p>
          <a:p>
            <a:pPr lvl="0" algn="just">
              <a:lnSpc>
                <a:spcPct val="100000"/>
              </a:lnSpc>
              <a:spcBef>
                <a:spcPts val="0"/>
              </a:spcBef>
              <a:spcAft>
                <a:spcPts val="1200"/>
              </a:spcAft>
            </a:pPr>
            <a:r>
              <a:rPr lang="en-GB" dirty="0" smtClean="0"/>
              <a:t>The two main parties (DUP and Sinn Féin) are divided on Brexit (DUP – Leave</a:t>
            </a:r>
            <a:r>
              <a:rPr lang="en-GB" dirty="0"/>
              <a:t>; Sinn </a:t>
            </a:r>
            <a:r>
              <a:rPr lang="en-GB" dirty="0" smtClean="0"/>
              <a:t>Féin – Remain)</a:t>
            </a:r>
          </a:p>
          <a:p>
            <a:pPr lvl="0" algn="just">
              <a:lnSpc>
                <a:spcPct val="100000"/>
              </a:lnSpc>
              <a:spcBef>
                <a:spcPts val="0"/>
              </a:spcBef>
              <a:spcAft>
                <a:spcPts val="1200"/>
              </a:spcAft>
            </a:pPr>
            <a:r>
              <a:rPr lang="en-GB" dirty="0" smtClean="0"/>
              <a:t>The UK Government is in a ‘confidence and supply’ agreement with the DUP (that embraces Brexit)</a:t>
            </a:r>
          </a:p>
          <a:p>
            <a:pPr lvl="0" algn="just">
              <a:lnSpc>
                <a:spcPct val="100000"/>
              </a:lnSpc>
              <a:spcBef>
                <a:spcPts val="0"/>
              </a:spcBef>
              <a:spcAft>
                <a:spcPts val="1200"/>
              </a:spcAft>
            </a:pPr>
            <a:r>
              <a:rPr lang="en-GB" dirty="0" smtClean="0"/>
              <a:t>Four political parties (</a:t>
            </a:r>
            <a:r>
              <a:rPr lang="en-GB" dirty="0"/>
              <a:t>Sinn </a:t>
            </a:r>
            <a:r>
              <a:rPr lang="en-GB" dirty="0" smtClean="0"/>
              <a:t>Féin, SDLP, Alliance Party, Green Party) have now issued two Joint Statements on Brexit (one on the single market and customs union and one on human rights and equality) </a:t>
            </a:r>
          </a:p>
          <a:p>
            <a:pPr marL="0" indent="0" algn="just">
              <a:lnSpc>
                <a:spcPct val="100000"/>
              </a:lnSpc>
              <a:spcBef>
                <a:spcPts val="0"/>
              </a:spcBef>
              <a:buNone/>
            </a:pPr>
            <a:endParaRPr lang="en-GB" dirty="0"/>
          </a:p>
          <a:p>
            <a:pPr marL="0" indent="0">
              <a:lnSpc>
                <a:spcPct val="100000"/>
              </a:lnSpc>
              <a:spcBef>
                <a:spcPts val="0"/>
              </a:spcBef>
              <a:buNone/>
            </a:pPr>
            <a:endParaRPr lang="en-GB" u="sng" dirty="0" smtClean="0"/>
          </a:p>
        </p:txBody>
      </p:sp>
    </p:spTree>
    <p:extLst>
      <p:ext uri="{BB962C8B-B14F-4D97-AF65-F5344CB8AC3E}">
        <p14:creationId xmlns:p14="http://schemas.microsoft.com/office/powerpoint/2010/main" val="18929547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000" b="1" dirty="0" smtClean="0">
                <a:effectLst>
                  <a:outerShdw blurRad="38100" dist="38100" dir="2700000" algn="tl">
                    <a:srgbClr val="000000">
                      <a:alpha val="43137"/>
                    </a:srgbClr>
                  </a:outerShdw>
                </a:effectLst>
              </a:rPr>
              <a:t>BrexitLawNI</a:t>
            </a:r>
            <a:endParaRPr lang="en-GB" sz="8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825625"/>
            <a:ext cx="10515600" cy="4609358"/>
          </a:xfrm>
        </p:spPr>
        <p:txBody>
          <a:bodyPr>
            <a:normAutofit fontScale="77500" lnSpcReduction="20000"/>
          </a:bodyPr>
          <a:lstStyle/>
          <a:p>
            <a:pPr marL="0" indent="0" algn="just">
              <a:lnSpc>
                <a:spcPct val="100000"/>
              </a:lnSpc>
              <a:spcBef>
                <a:spcPts val="0"/>
              </a:spcBef>
              <a:spcAft>
                <a:spcPts val="1200"/>
              </a:spcAft>
              <a:buNone/>
            </a:pPr>
            <a:r>
              <a:rPr lang="en-GB" b="1" u="sng" dirty="0" smtClean="0"/>
              <a:t>Context</a:t>
            </a:r>
          </a:p>
          <a:p>
            <a:pPr algn="just">
              <a:lnSpc>
                <a:spcPct val="100000"/>
              </a:lnSpc>
              <a:spcBef>
                <a:spcPts val="0"/>
              </a:spcBef>
              <a:spcAft>
                <a:spcPts val="1200"/>
              </a:spcAft>
            </a:pPr>
            <a:r>
              <a:rPr lang="en-GB" dirty="0" smtClean="0"/>
              <a:t>Questions </a:t>
            </a:r>
            <a:r>
              <a:rPr lang="en-GB" dirty="0"/>
              <a:t>remain over the legal and practical implementation of the commitments in the Joint </a:t>
            </a:r>
            <a:r>
              <a:rPr lang="en-GB" dirty="0" smtClean="0"/>
              <a:t>Report</a:t>
            </a:r>
          </a:p>
          <a:p>
            <a:pPr algn="just">
              <a:lnSpc>
                <a:spcPct val="100000"/>
              </a:lnSpc>
              <a:spcBef>
                <a:spcPts val="0"/>
              </a:spcBef>
              <a:spcAft>
                <a:spcPts val="1200"/>
              </a:spcAft>
            </a:pPr>
            <a:r>
              <a:rPr lang="en-GB" dirty="0" smtClean="0"/>
              <a:t>Proposals for possible amendments to the Protocol</a:t>
            </a:r>
            <a:endParaRPr lang="en-GB" dirty="0"/>
          </a:p>
          <a:p>
            <a:pPr algn="just">
              <a:lnSpc>
                <a:spcPct val="100000"/>
              </a:lnSpc>
              <a:spcBef>
                <a:spcPts val="0"/>
              </a:spcBef>
              <a:spcAft>
                <a:spcPts val="1200"/>
              </a:spcAft>
            </a:pPr>
            <a:r>
              <a:rPr lang="en-GB" dirty="0" smtClean="0"/>
              <a:t>Continuing discussion on what ‘no </a:t>
            </a:r>
            <a:r>
              <a:rPr lang="en-GB" dirty="0"/>
              <a:t>diminution’ </a:t>
            </a:r>
            <a:r>
              <a:rPr lang="en-GB" dirty="0" smtClean="0"/>
              <a:t>means?</a:t>
            </a:r>
          </a:p>
          <a:p>
            <a:pPr algn="just">
              <a:lnSpc>
                <a:spcPct val="100000"/>
              </a:lnSpc>
              <a:spcBef>
                <a:spcPts val="0"/>
              </a:spcBef>
              <a:spcAft>
                <a:spcPts val="1200"/>
              </a:spcAft>
            </a:pPr>
            <a:r>
              <a:rPr lang="en-GB" dirty="0" smtClean="0"/>
              <a:t>What will be in the Annex to the Protocol?</a:t>
            </a:r>
            <a:endParaRPr lang="en-GB" dirty="0"/>
          </a:p>
          <a:p>
            <a:pPr algn="just">
              <a:lnSpc>
                <a:spcPct val="100000"/>
              </a:lnSpc>
              <a:spcBef>
                <a:spcPts val="0"/>
              </a:spcBef>
              <a:spcAft>
                <a:spcPts val="1200"/>
              </a:spcAft>
            </a:pPr>
            <a:r>
              <a:rPr lang="en-GB" dirty="0" smtClean="0"/>
              <a:t>How, for example, </a:t>
            </a:r>
            <a:r>
              <a:rPr lang="en-GB" dirty="0"/>
              <a:t>will the EU citizenship rights of Irish citizens in Northern Ireland be </a:t>
            </a:r>
            <a:r>
              <a:rPr lang="en-GB" dirty="0" smtClean="0"/>
              <a:t>maintained over the long term?</a:t>
            </a:r>
          </a:p>
          <a:p>
            <a:pPr algn="just">
              <a:lnSpc>
                <a:spcPct val="100000"/>
              </a:lnSpc>
              <a:spcBef>
                <a:spcPts val="0"/>
              </a:spcBef>
              <a:spcAft>
                <a:spcPts val="1200"/>
              </a:spcAft>
            </a:pPr>
            <a:r>
              <a:rPr lang="en-GB" dirty="0" smtClean="0"/>
              <a:t>How will human rights and equality guarantees for everyone in Northern Ireland be protected?</a:t>
            </a:r>
            <a:endParaRPr lang="en-GB" dirty="0"/>
          </a:p>
          <a:p>
            <a:pPr algn="just">
              <a:lnSpc>
                <a:spcPct val="100000"/>
              </a:lnSpc>
              <a:spcBef>
                <a:spcPts val="0"/>
              </a:spcBef>
              <a:spcAft>
                <a:spcPts val="1200"/>
              </a:spcAft>
            </a:pPr>
            <a:r>
              <a:rPr lang="en-GB" dirty="0"/>
              <a:t>How will </a:t>
            </a:r>
            <a:r>
              <a:rPr lang="en-GB" dirty="0" smtClean="0"/>
              <a:t>guarantees be </a:t>
            </a:r>
            <a:r>
              <a:rPr lang="en-GB" dirty="0"/>
              <a:t>implemented and enforced </a:t>
            </a:r>
            <a:r>
              <a:rPr lang="en-GB" dirty="0" smtClean="0"/>
              <a:t>given </a:t>
            </a:r>
            <a:r>
              <a:rPr lang="en-GB" dirty="0"/>
              <a:t>the nature of the UK’s </a:t>
            </a:r>
            <a:r>
              <a:rPr lang="en-GB" dirty="0" smtClean="0"/>
              <a:t>constitutional arrangements and </a:t>
            </a:r>
            <a:r>
              <a:rPr lang="en-GB" dirty="0"/>
              <a:t>the current political </a:t>
            </a:r>
            <a:r>
              <a:rPr lang="en-GB" dirty="0" smtClean="0"/>
              <a:t>context? </a:t>
            </a:r>
            <a:endParaRPr lang="en-GB" dirty="0"/>
          </a:p>
          <a:p>
            <a:pPr marL="0" indent="0">
              <a:lnSpc>
                <a:spcPct val="100000"/>
              </a:lnSpc>
              <a:spcBef>
                <a:spcPts val="0"/>
              </a:spcBef>
              <a:buNone/>
            </a:pPr>
            <a:endParaRPr lang="en-GB" u="sng" dirty="0" smtClean="0"/>
          </a:p>
        </p:txBody>
      </p:sp>
    </p:spTree>
    <p:extLst>
      <p:ext uri="{BB962C8B-B14F-4D97-AF65-F5344CB8AC3E}">
        <p14:creationId xmlns:p14="http://schemas.microsoft.com/office/powerpoint/2010/main" val="641260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610</TotalTime>
  <Words>3075</Words>
  <Application>Microsoft Office PowerPoint</Application>
  <PresentationFormat>Widescreen</PresentationFormat>
  <Paragraphs>250</Paragraphs>
  <Slides>41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Calibri</vt:lpstr>
      <vt:lpstr>Calibri Light</vt:lpstr>
      <vt:lpstr>1_Office Theme</vt:lpstr>
      <vt:lpstr>PowerPoint Presentation</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lpstr>BrexitLawNI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Colin Harvey</dc:creator>
  <cp:lastModifiedBy>Amanda Kramer</cp:lastModifiedBy>
  <cp:revision>104</cp:revision>
  <dcterms:created xsi:type="dcterms:W3CDTF">2018-06-20T11:37:00Z</dcterms:created>
  <dcterms:modified xsi:type="dcterms:W3CDTF">2018-06-28T12:09:21Z</dcterms:modified>
</cp:coreProperties>
</file>